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modernComment_119_F6FCF129.xml" ContentType="application/vnd.ms-powerpoint.comment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36"/>
  </p:notesMasterIdLst>
  <p:sldIdLst>
    <p:sldId id="618" r:id="rId3"/>
    <p:sldId id="613" r:id="rId4"/>
    <p:sldId id="685" r:id="rId5"/>
    <p:sldId id="636" r:id="rId6"/>
    <p:sldId id="621" r:id="rId7"/>
    <p:sldId id="261" r:id="rId8"/>
    <p:sldId id="262" r:id="rId9"/>
    <p:sldId id="614" r:id="rId10"/>
    <p:sldId id="630" r:id="rId11"/>
    <p:sldId id="281" r:id="rId12"/>
    <p:sldId id="260" r:id="rId13"/>
    <p:sldId id="612" r:id="rId14"/>
    <p:sldId id="635" r:id="rId15"/>
    <p:sldId id="629" r:id="rId16"/>
    <p:sldId id="634" r:id="rId17"/>
    <p:sldId id="610" r:id="rId18"/>
    <p:sldId id="633" r:id="rId19"/>
    <p:sldId id="282" r:id="rId20"/>
    <p:sldId id="684" r:id="rId21"/>
    <p:sldId id="623" r:id="rId22"/>
    <p:sldId id="637" r:id="rId23"/>
    <p:sldId id="651" r:id="rId24"/>
    <p:sldId id="681" r:id="rId25"/>
    <p:sldId id="654" r:id="rId26"/>
    <p:sldId id="284" r:id="rId27"/>
    <p:sldId id="674" r:id="rId28"/>
    <p:sldId id="655" r:id="rId29"/>
    <p:sldId id="656" r:id="rId30"/>
    <p:sldId id="658" r:id="rId31"/>
    <p:sldId id="680" r:id="rId32"/>
    <p:sldId id="286" r:id="rId33"/>
    <p:sldId id="330" r:id="rId34"/>
    <p:sldId id="611" r:id="rId35"/>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4F0A35E-40CA-39A9-67D9-54A1C63DCF38}" name="Matthew Jalandoni" initials="MJ" userId="S::mjalandoni@flannerygeorgalis.com::e25232d8-955d-4f40-b003-ca56bf8e5df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816" autoAdjust="0"/>
    <p:restoredTop sz="90920" autoAdjust="0"/>
  </p:normalViewPr>
  <p:slideViewPr>
    <p:cSldViewPr snapToGrid="0">
      <p:cViewPr varScale="1">
        <p:scale>
          <a:sx n="100" d="100"/>
          <a:sy n="100" d="100"/>
        </p:scale>
        <p:origin x="828" y="9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s>
</file>

<file path=ppt/comments/modernComment_119_F6FCF129.xml><?xml version="1.0" encoding="utf-8"?>
<p188:cmLst xmlns:a="http://schemas.openxmlformats.org/drawingml/2006/main" xmlns:r="http://schemas.openxmlformats.org/officeDocument/2006/relationships" xmlns:p188="http://schemas.microsoft.com/office/powerpoint/2018/8/main">
  <p188:cm id="{A53AAEDD-D721-47A3-83B1-6BA9E1F6280B}" authorId="{F4F0A35E-40CA-39A9-67D9-54A1C63DCF38}" created="2024-09-17T14:59:37.833">
    <ac:txMkLst xmlns:ac="http://schemas.microsoft.com/office/drawing/2013/main/command">
      <pc:docMk xmlns:pc="http://schemas.microsoft.com/office/powerpoint/2013/main/command"/>
      <pc:sldMk xmlns:pc="http://schemas.microsoft.com/office/powerpoint/2013/main/command" cId="4143771945" sldId="281"/>
      <ac:spMk id="3" creationId="{D1F8510C-5E98-CFBD-6332-1CD118208CEB}"/>
      <ac:txMk cp="313" len="99">
        <ac:context len="415" hash="3233374213"/>
      </ac:txMk>
    </ac:txMkLst>
    <p188:pos x="9297202" y="3757028"/>
    <p188:txBody>
      <a:bodyPr/>
      <a:lstStyle/>
      <a:p>
        <a:r>
          <a:rPr lang="en-US"/>
          <a:t>Giving examples of 501(c)(3) organizations to show the difference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2DF5938C-69FF-41B0-BA70-8066707E8E41}" type="datetimeFigureOut">
              <a:rPr lang="en-US" smtClean="0"/>
              <a:t>6/11/2025</a:t>
            </a:fld>
            <a:endParaRPr lang="en-US"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ED3703A9-0F73-49B5-B7B7-86BDB2A828B6}" type="slidenum">
              <a:rPr lang="en-US" smtClean="0"/>
              <a:t>‹#›</a:t>
            </a:fld>
            <a:endParaRPr lang="en-US" dirty="0"/>
          </a:p>
        </p:txBody>
      </p:sp>
    </p:spTree>
    <p:extLst>
      <p:ext uri="{BB962C8B-B14F-4D97-AF65-F5344CB8AC3E}">
        <p14:creationId xmlns:p14="http://schemas.microsoft.com/office/powerpoint/2010/main" val="4206898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1</a:t>
            </a:fld>
            <a:endParaRPr lang="en-US" dirty="0"/>
          </a:p>
        </p:txBody>
      </p:sp>
    </p:spTree>
    <p:extLst>
      <p:ext uri="{BB962C8B-B14F-4D97-AF65-F5344CB8AC3E}">
        <p14:creationId xmlns:p14="http://schemas.microsoft.com/office/powerpoint/2010/main" val="14640005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26</a:t>
            </a:fld>
            <a:endParaRPr lang="en-US" dirty="0"/>
          </a:p>
        </p:txBody>
      </p:sp>
    </p:spTree>
    <p:extLst>
      <p:ext uri="{BB962C8B-B14F-4D97-AF65-F5344CB8AC3E}">
        <p14:creationId xmlns:p14="http://schemas.microsoft.com/office/powerpoint/2010/main" val="273855226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VA</a:t>
            </a:r>
          </a:p>
        </p:txBody>
      </p:sp>
      <p:sp>
        <p:nvSpPr>
          <p:cNvPr id="4" name="Slide Number Placeholder 3"/>
          <p:cNvSpPr>
            <a:spLocks noGrp="1"/>
          </p:cNvSpPr>
          <p:nvPr>
            <p:ph type="sldNum" sz="quarter" idx="5"/>
          </p:nvPr>
        </p:nvSpPr>
        <p:spPr/>
        <p:txBody>
          <a:bodyPr/>
          <a:lstStyle/>
          <a:p>
            <a:fld id="{ED3703A9-0F73-49B5-B7B7-86BDB2A828B6}" type="slidenum">
              <a:rPr lang="en-US" smtClean="0"/>
              <a:t>30</a:t>
            </a:fld>
            <a:endParaRPr lang="en-US" dirty="0"/>
          </a:p>
        </p:txBody>
      </p:sp>
    </p:spTree>
    <p:extLst>
      <p:ext uri="{BB962C8B-B14F-4D97-AF65-F5344CB8AC3E}">
        <p14:creationId xmlns:p14="http://schemas.microsoft.com/office/powerpoint/2010/main" val="13620739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pPr defTabSz="949478">
              <a:defRPr/>
            </a:pPr>
            <a:fld id="{838E38D6-833D-8240-8199-00A56835048E}" type="slidenum">
              <a:rPr lang="en-US">
                <a:solidFill>
                  <a:prstClr val="black"/>
                </a:solidFill>
                <a:latin typeface="Calibri" panose="020F0502020204030204"/>
              </a:rPr>
              <a:pPr defTabSz="949478">
                <a:defRPr/>
              </a:pPr>
              <a:t>32</a:t>
            </a:fld>
            <a:endParaRPr lang="en-US" dirty="0">
              <a:solidFill>
                <a:prstClr val="black"/>
              </a:solidFill>
              <a:latin typeface="Calibri" panose="020F0502020204030204"/>
            </a:endParaRPr>
          </a:p>
        </p:txBody>
      </p:sp>
      <p:sp>
        <p:nvSpPr>
          <p:cNvPr id="6" name="Notes Placeholder 5">
            <a:extLst>
              <a:ext uri="{FF2B5EF4-FFF2-40B4-BE49-F238E27FC236}">
                <a16:creationId xmlns:a16="http://schemas.microsoft.com/office/drawing/2014/main" id="{DA497B4B-AF21-4423-9F72-EA2DD0713E22}"/>
              </a:ext>
            </a:extLst>
          </p:cNvPr>
          <p:cNvSpPr>
            <a:spLocks noGrp="1"/>
          </p:cNvSpPr>
          <p:nvPr>
            <p:ph type="body" sz="quarter" idx="3"/>
          </p:nvPr>
        </p:nvSpPr>
        <p:spPr/>
        <p:txBody>
          <a:bodyPr/>
          <a:lstStyle/>
          <a:p>
            <a:endParaRPr lang="en-US" dirty="0"/>
          </a:p>
        </p:txBody>
      </p:sp>
    </p:spTree>
    <p:extLst>
      <p:ext uri="{BB962C8B-B14F-4D97-AF65-F5344CB8AC3E}">
        <p14:creationId xmlns:p14="http://schemas.microsoft.com/office/powerpoint/2010/main" val="9994345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2</a:t>
            </a:fld>
            <a:endParaRPr lang="en-US" dirty="0"/>
          </a:p>
        </p:txBody>
      </p:sp>
    </p:spTree>
    <p:extLst>
      <p:ext uri="{BB962C8B-B14F-4D97-AF65-F5344CB8AC3E}">
        <p14:creationId xmlns:p14="http://schemas.microsoft.com/office/powerpoint/2010/main" val="1264238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3</a:t>
            </a:fld>
            <a:endParaRPr lang="en-US" dirty="0"/>
          </a:p>
        </p:txBody>
      </p:sp>
    </p:spTree>
    <p:extLst>
      <p:ext uri="{BB962C8B-B14F-4D97-AF65-F5344CB8AC3E}">
        <p14:creationId xmlns:p14="http://schemas.microsoft.com/office/powerpoint/2010/main" val="30838100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10</a:t>
            </a:fld>
            <a:endParaRPr lang="en-US" dirty="0"/>
          </a:p>
        </p:txBody>
      </p:sp>
    </p:spTree>
    <p:extLst>
      <p:ext uri="{BB962C8B-B14F-4D97-AF65-F5344CB8AC3E}">
        <p14:creationId xmlns:p14="http://schemas.microsoft.com/office/powerpoint/2010/main" val="5111807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11</a:t>
            </a:fld>
            <a:endParaRPr lang="en-US" dirty="0"/>
          </a:p>
        </p:txBody>
      </p:sp>
    </p:spTree>
    <p:extLst>
      <p:ext uri="{BB962C8B-B14F-4D97-AF65-F5344CB8AC3E}">
        <p14:creationId xmlns:p14="http://schemas.microsoft.com/office/powerpoint/2010/main" val="33688955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15</a:t>
            </a:fld>
            <a:endParaRPr lang="en-US" dirty="0"/>
          </a:p>
        </p:txBody>
      </p:sp>
    </p:spTree>
    <p:extLst>
      <p:ext uri="{BB962C8B-B14F-4D97-AF65-F5344CB8AC3E}">
        <p14:creationId xmlns:p14="http://schemas.microsoft.com/office/powerpoint/2010/main" val="30936858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178027" indent="-178027">
              <a:buFont typeface="Arial" panose="020B0604020202020204" pitchFamily="34" charset="0"/>
              <a:buChar char="•"/>
            </a:pPr>
            <a:endParaRPr lang="en-US" dirty="0"/>
          </a:p>
          <a:p>
            <a:pPr marL="349415" indent="-349415">
              <a:lnSpc>
                <a:spcPct val="115000"/>
              </a:lnSpc>
              <a:buFont typeface="Aptos" panose="020B0004020202020204" pitchFamily="34" charset="0"/>
              <a:buChar char="-"/>
            </a:pPr>
            <a:r>
              <a:rPr lang="en-US" kern="100" dirty="0">
                <a:latin typeface="Aptos" panose="020B0004020202020204" pitchFamily="34" charset="0"/>
                <a:ea typeface="Aptos" panose="020B0004020202020204" pitchFamily="34" charset="0"/>
                <a:cs typeface="Times New Roman" panose="02020603050405020304" pitchFamily="18" charset="0"/>
              </a:rPr>
              <a:t>Even though state laws allow gambling, they can still regulate it, which they have done. </a:t>
            </a:r>
          </a:p>
          <a:p>
            <a:pPr marL="349415" indent="-349415">
              <a:lnSpc>
                <a:spcPct val="115000"/>
              </a:lnSpc>
              <a:buFont typeface="Aptos" panose="020B0004020202020204" pitchFamily="34" charset="0"/>
              <a:buChar char="-"/>
            </a:pPr>
            <a:r>
              <a:rPr lang="en-US" kern="100" dirty="0">
                <a:latin typeface="Aptos" panose="020B0004020202020204" pitchFamily="34" charset="0"/>
                <a:ea typeface="Aptos" panose="020B0004020202020204" pitchFamily="34" charset="0"/>
                <a:cs typeface="Times New Roman" panose="02020603050405020304" pitchFamily="18" charset="0"/>
              </a:rPr>
              <a:t>O.R.C. 2915.101 </a:t>
            </a:r>
            <a:r>
              <a:rPr lang="en-US" i="1" kern="100" dirty="0">
                <a:latin typeface="Aptos" panose="020B0004020202020204" pitchFamily="34" charset="0"/>
                <a:ea typeface="Aptos" panose="020B0004020202020204" pitchFamily="34" charset="0"/>
                <a:cs typeface="Times New Roman" panose="02020603050405020304" pitchFamily="18" charset="0"/>
              </a:rPr>
              <a:t>requires</a:t>
            </a:r>
            <a:r>
              <a:rPr lang="en-US" kern="100" dirty="0">
                <a:latin typeface="Aptos" panose="020B0004020202020204" pitchFamily="34" charset="0"/>
                <a:ea typeface="Aptos" panose="020B0004020202020204" pitchFamily="34" charset="0"/>
                <a:cs typeface="Times New Roman" panose="02020603050405020304" pitchFamily="18" charset="0"/>
              </a:rPr>
              <a:t> that at least 25% of the net profit from sales of instant/electronic instant bingo go to organizations listed in 2915.01(V)(1), including a 501(c)(3) organization – like VFWOC</a:t>
            </a:r>
          </a:p>
          <a:p>
            <a:pPr marL="757066" lvl="1" indent="-291179">
              <a:lnSpc>
                <a:spcPct val="115000"/>
              </a:lnSpc>
              <a:buFont typeface="Courier New" panose="02070309020205020404" pitchFamily="49" charset="0"/>
              <a:buChar char="o"/>
            </a:pPr>
            <a:r>
              <a:rPr lang="en-US" kern="100" dirty="0">
                <a:latin typeface="Aptos" panose="020B0004020202020204" pitchFamily="34" charset="0"/>
                <a:ea typeface="Aptos" panose="020B0004020202020204" pitchFamily="34" charset="0"/>
                <a:cs typeface="Times New Roman" panose="02020603050405020304" pitchFamily="18" charset="0"/>
              </a:rPr>
              <a:t>VFWOC is defined as an organization with a “charitable purpose”</a:t>
            </a:r>
          </a:p>
          <a:p>
            <a:pPr marL="757066" lvl="1" indent="-291179">
              <a:lnSpc>
                <a:spcPct val="115000"/>
              </a:lnSpc>
              <a:buFont typeface="Courier New" panose="02070309020205020404" pitchFamily="49" charset="0"/>
              <a:buChar char="o"/>
            </a:pPr>
            <a:r>
              <a:rPr lang="en-US" kern="100" dirty="0">
                <a:latin typeface="Aptos" panose="020B0004020202020204" pitchFamily="34" charset="0"/>
                <a:ea typeface="Aptos" panose="020B0004020202020204" pitchFamily="34" charset="0"/>
                <a:cs typeface="Times New Roman" panose="02020603050405020304" pitchFamily="18" charset="0"/>
              </a:rPr>
              <a:t>Remember, VFW (and other Posts) are </a:t>
            </a:r>
            <a:r>
              <a:rPr lang="en-US" i="1" kern="100" dirty="0">
                <a:latin typeface="Aptos" panose="020B0004020202020204" pitchFamily="34" charset="0"/>
                <a:ea typeface="Aptos" panose="020B0004020202020204" pitchFamily="34" charset="0"/>
                <a:cs typeface="Times New Roman" panose="02020603050405020304" pitchFamily="18" charset="0"/>
              </a:rPr>
              <a:t>not</a:t>
            </a:r>
            <a:r>
              <a:rPr lang="en-US" kern="100" dirty="0">
                <a:latin typeface="Aptos" panose="020B0004020202020204" pitchFamily="34" charset="0"/>
                <a:ea typeface="Aptos" panose="020B0004020202020204" pitchFamily="34" charset="0"/>
                <a:cs typeface="Times New Roman" panose="02020603050405020304" pitchFamily="18" charset="0"/>
              </a:rPr>
              <a:t> organizations with charitable purposes </a:t>
            </a:r>
          </a:p>
          <a:p>
            <a:pPr marL="1222953" lvl="2" indent="-291179" defTabSz="931774">
              <a:lnSpc>
                <a:spcPct val="115000"/>
              </a:lnSpc>
              <a:buFont typeface="Courier New" panose="02070309020205020404" pitchFamily="49" charset="0"/>
              <a:buChar char="o"/>
              <a:defRPr/>
            </a:pPr>
            <a:r>
              <a:rPr lang="en-US" kern="100" dirty="0">
                <a:latin typeface="Aptos" panose="020B0004020202020204" pitchFamily="34" charset="0"/>
                <a:ea typeface="Aptos" panose="020B0004020202020204" pitchFamily="34" charset="0"/>
                <a:cs typeface="Times New Roman" panose="02020603050405020304" pitchFamily="18" charset="0"/>
              </a:rPr>
              <a:t>This is covered by 2915.01(V)(2) – the law clearly prohibits donations from being made to Posts.</a:t>
            </a:r>
          </a:p>
          <a:p>
            <a:pPr marL="178027" indent="-178027">
              <a:buFont typeface="Arial" panose="020B0604020202020204" pitchFamily="34" charset="0"/>
              <a:buChar char="•"/>
            </a:pPr>
            <a:r>
              <a:rPr lang="en-US" dirty="0"/>
              <a:t>75% of the funds can be spent by the Post on member-only benefits like using these funds to pay for dinners, dances, private events that are limited to members.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9AEE865-9C08-4460-97C5-6CEFD6B1EBE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11911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2C378BA-516D-4FB2-BD85-1D77776454FD}" type="slidenum">
              <a:rPr lang="en-US" smtClean="0"/>
              <a:t>22</a:t>
            </a:fld>
            <a:endParaRPr lang="en-US" dirty="0"/>
          </a:p>
        </p:txBody>
      </p:sp>
    </p:spTree>
    <p:extLst>
      <p:ext uri="{BB962C8B-B14F-4D97-AF65-F5344CB8AC3E}">
        <p14:creationId xmlns:p14="http://schemas.microsoft.com/office/powerpoint/2010/main" val="27564928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B7100F-3414-08FA-33EA-9262E16672F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C5FB0F4-FA4D-6C53-6323-55A9BC75CCC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E916958-10C4-0135-9CA0-3C77FB95964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1E97639E-958B-8858-1160-1225BDE86279}"/>
              </a:ext>
            </a:extLst>
          </p:cNvPr>
          <p:cNvSpPr>
            <a:spLocks noGrp="1"/>
          </p:cNvSpPr>
          <p:nvPr>
            <p:ph type="sldNum" sz="quarter" idx="5"/>
          </p:nvPr>
        </p:nvSpPr>
        <p:spPr/>
        <p:txBody>
          <a:bodyPr/>
          <a:lstStyle/>
          <a:p>
            <a:fld id="{D2C378BA-516D-4FB2-BD85-1D77776454FD}" type="slidenum">
              <a:rPr lang="en-US" smtClean="0"/>
              <a:t>23</a:t>
            </a:fld>
            <a:endParaRPr lang="en-US" dirty="0"/>
          </a:p>
        </p:txBody>
      </p:sp>
    </p:spTree>
    <p:extLst>
      <p:ext uri="{BB962C8B-B14F-4D97-AF65-F5344CB8AC3E}">
        <p14:creationId xmlns:p14="http://schemas.microsoft.com/office/powerpoint/2010/main" val="14278863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72D35-907E-A8E8-CA50-BCF222498D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7C29105-D892-4713-290C-AFBA00E126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CEE9ADF-2681-22B3-797A-60FCD2792EC6}"/>
              </a:ext>
            </a:extLst>
          </p:cNvPr>
          <p:cNvSpPr>
            <a:spLocks noGrp="1"/>
          </p:cNvSpPr>
          <p:nvPr>
            <p:ph type="dt" sz="half" idx="10"/>
          </p:nvPr>
        </p:nvSpPr>
        <p:spPr/>
        <p:txBody>
          <a:bodyPr/>
          <a:lstStyle/>
          <a:p>
            <a:fld id="{A1ECE3BA-008F-45C7-98BB-AA312DF68469}" type="datetimeFigureOut">
              <a:rPr lang="en-US" smtClean="0"/>
              <a:t>6/11/2025</a:t>
            </a:fld>
            <a:endParaRPr lang="en-US" dirty="0"/>
          </a:p>
        </p:txBody>
      </p:sp>
      <p:sp>
        <p:nvSpPr>
          <p:cNvPr id="5" name="Footer Placeholder 4">
            <a:extLst>
              <a:ext uri="{FF2B5EF4-FFF2-40B4-BE49-F238E27FC236}">
                <a16:creationId xmlns:a16="http://schemas.microsoft.com/office/drawing/2014/main" id="{68F41695-668F-7C31-3876-FB2199B3642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F7A978-A17F-8BC1-E7DD-DE31A8900B4E}"/>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1371759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ECAB8-2DE7-08FF-97AB-7728BA956AB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F9BC8E6-5469-F4FC-2BE3-DAAF5B1106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69517A-90A4-6131-E946-C653961E66F0}"/>
              </a:ext>
            </a:extLst>
          </p:cNvPr>
          <p:cNvSpPr>
            <a:spLocks noGrp="1"/>
          </p:cNvSpPr>
          <p:nvPr>
            <p:ph type="dt" sz="half" idx="10"/>
          </p:nvPr>
        </p:nvSpPr>
        <p:spPr/>
        <p:txBody>
          <a:bodyPr/>
          <a:lstStyle/>
          <a:p>
            <a:fld id="{A1ECE3BA-008F-45C7-98BB-AA312DF68469}" type="datetimeFigureOut">
              <a:rPr lang="en-US" smtClean="0"/>
              <a:t>6/11/2025</a:t>
            </a:fld>
            <a:endParaRPr lang="en-US" dirty="0"/>
          </a:p>
        </p:txBody>
      </p:sp>
      <p:sp>
        <p:nvSpPr>
          <p:cNvPr id="5" name="Footer Placeholder 4">
            <a:extLst>
              <a:ext uri="{FF2B5EF4-FFF2-40B4-BE49-F238E27FC236}">
                <a16:creationId xmlns:a16="http://schemas.microsoft.com/office/drawing/2014/main" id="{1C911C5B-3BFF-C822-19C5-6C6CE4101C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68103A5-3234-1F87-0874-5B950FD4171B}"/>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1860611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975FBC-586E-1898-D689-C42FC028457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54E3E18-76A7-CF66-4165-0973F2B3C6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13FD5C-F9FD-95A2-094A-D64021DC13BF}"/>
              </a:ext>
            </a:extLst>
          </p:cNvPr>
          <p:cNvSpPr>
            <a:spLocks noGrp="1"/>
          </p:cNvSpPr>
          <p:nvPr>
            <p:ph type="dt" sz="half" idx="10"/>
          </p:nvPr>
        </p:nvSpPr>
        <p:spPr/>
        <p:txBody>
          <a:bodyPr/>
          <a:lstStyle/>
          <a:p>
            <a:fld id="{A1ECE3BA-008F-45C7-98BB-AA312DF68469}" type="datetimeFigureOut">
              <a:rPr lang="en-US" smtClean="0"/>
              <a:t>6/11/2025</a:t>
            </a:fld>
            <a:endParaRPr lang="en-US" dirty="0"/>
          </a:p>
        </p:txBody>
      </p:sp>
      <p:sp>
        <p:nvSpPr>
          <p:cNvPr id="5" name="Footer Placeholder 4">
            <a:extLst>
              <a:ext uri="{FF2B5EF4-FFF2-40B4-BE49-F238E27FC236}">
                <a16:creationId xmlns:a16="http://schemas.microsoft.com/office/drawing/2014/main" id="{F3D82457-471F-7DC0-E32B-4FDA0E05718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089FE23-003F-EBC7-CC48-686DC34318A5}"/>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22090790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C83E6C-2C09-1F49-A4E9-1E42DCAE3C16}"/>
              </a:ext>
            </a:extLst>
          </p:cNvPr>
          <p:cNvSpPr/>
          <p:nvPr userDrawn="1"/>
        </p:nvSpPr>
        <p:spPr>
          <a:xfrm>
            <a:off x="-1" y="3"/>
            <a:ext cx="12192001" cy="54606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Rectangle 3">
            <a:extLst>
              <a:ext uri="{FF2B5EF4-FFF2-40B4-BE49-F238E27FC236}">
                <a16:creationId xmlns:a16="http://schemas.microsoft.com/office/drawing/2014/main" id="{8D2DB5DF-21C8-9D46-ACAA-A2EC1B005667}"/>
              </a:ext>
            </a:extLst>
          </p:cNvPr>
          <p:cNvSpPr/>
          <p:nvPr userDrawn="1"/>
        </p:nvSpPr>
        <p:spPr>
          <a:xfrm>
            <a:off x="11826240" y="2246832"/>
            <a:ext cx="365760" cy="274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Slide Number Placeholder 4">
            <a:extLst>
              <a:ext uri="{FF2B5EF4-FFF2-40B4-BE49-F238E27FC236}">
                <a16:creationId xmlns:a16="http://schemas.microsoft.com/office/drawing/2014/main" id="{0E11D4E3-0C31-0B43-8F0D-C87332AA7BED}"/>
              </a:ext>
            </a:extLst>
          </p:cNvPr>
          <p:cNvSpPr>
            <a:spLocks noGrp="1"/>
          </p:cNvSpPr>
          <p:nvPr>
            <p:ph type="sldNum" sz="quarter" idx="4294967295"/>
          </p:nvPr>
        </p:nvSpPr>
        <p:spPr>
          <a:xfrm>
            <a:off x="9253967" y="6356354"/>
            <a:ext cx="2743200" cy="365125"/>
          </a:xfrm>
        </p:spPr>
        <p:txBody>
          <a:bodyPr/>
          <a:lstStyle/>
          <a:p>
            <a:fld id="{9527A211-0E91-7641-831C-9E26AB777CBF}" type="slidenum">
              <a:rPr lang="en-US" sz="1000" smtClean="0">
                <a:latin typeface="Times" pitchFamily="2" charset="0"/>
              </a:rPr>
              <a:t>‹#›</a:t>
            </a:fld>
            <a:endParaRPr lang="en-US" sz="1000" dirty="0">
              <a:latin typeface="Times" pitchFamily="2" charset="0"/>
            </a:endParaRPr>
          </a:p>
        </p:txBody>
      </p:sp>
      <p:pic>
        <p:nvPicPr>
          <p:cNvPr id="6" name="Picture 5">
            <a:extLst>
              <a:ext uri="{FF2B5EF4-FFF2-40B4-BE49-F238E27FC236}">
                <a16:creationId xmlns:a16="http://schemas.microsoft.com/office/drawing/2014/main" id="{22AACDAD-7D38-BE4A-9336-46B6DDBA8769}"/>
              </a:ext>
            </a:extLst>
          </p:cNvPr>
          <p:cNvPicPr>
            <a:picLocks noChangeAspect="1"/>
          </p:cNvPicPr>
          <p:nvPr userDrawn="1"/>
        </p:nvPicPr>
        <p:blipFill>
          <a:blip r:embed="rId2"/>
          <a:stretch>
            <a:fillRect/>
          </a:stretch>
        </p:blipFill>
        <p:spPr>
          <a:xfrm>
            <a:off x="11035056" y="6430723"/>
            <a:ext cx="403909" cy="216380"/>
          </a:xfrm>
          <a:prstGeom prst="rect">
            <a:avLst/>
          </a:prstGeom>
        </p:spPr>
      </p:pic>
      <p:sp>
        <p:nvSpPr>
          <p:cNvPr id="7" name="Text Placeholder 2">
            <a:extLst>
              <a:ext uri="{FF2B5EF4-FFF2-40B4-BE49-F238E27FC236}">
                <a16:creationId xmlns:a16="http://schemas.microsoft.com/office/drawing/2014/main" id="{21FAA430-0153-A848-A960-B7F5E27FD933}"/>
              </a:ext>
            </a:extLst>
          </p:cNvPr>
          <p:cNvSpPr>
            <a:spLocks noGrp="1"/>
          </p:cNvSpPr>
          <p:nvPr>
            <p:ph type="body" sz="quarter" idx="10"/>
          </p:nvPr>
        </p:nvSpPr>
        <p:spPr>
          <a:xfrm>
            <a:off x="1812024" y="1944309"/>
            <a:ext cx="8589277" cy="3516312"/>
          </a:xfrm>
          <a:prstGeom prst="rect">
            <a:avLst/>
          </a:prstGeom>
        </p:spPr>
        <p:txBody>
          <a:bodyPr/>
          <a:lstStyle>
            <a:lvl1pPr marL="0" indent="0">
              <a:lnSpc>
                <a:spcPct val="150000"/>
              </a:lnSpc>
              <a:buNone/>
              <a:defRPr>
                <a:solidFill>
                  <a:schemeClr val="bg1"/>
                </a:solidFill>
                <a:latin typeface="Times" pitchFamily="2" charset="0"/>
              </a:defRPr>
            </a:lvl1pPr>
            <a:lvl2pPr marL="457189" marR="0" indent="0" algn="l" defTabSz="914377" rtl="0" eaLnBrk="1" fontAlgn="auto" latinLnBrk="0" hangingPunct="1">
              <a:lnSpc>
                <a:spcPct val="150000"/>
              </a:lnSpc>
              <a:spcBef>
                <a:spcPts val="500"/>
              </a:spcBef>
              <a:spcAft>
                <a:spcPts val="0"/>
              </a:spcAft>
              <a:buClrTx/>
              <a:buSzTx/>
              <a:buFont typeface="Arial" panose="020B0604020202020204" pitchFamily="34" charset="0"/>
              <a:buNone/>
              <a:tabLst/>
              <a:defRPr>
                <a:solidFill>
                  <a:schemeClr val="bg1"/>
                </a:solidFill>
                <a:latin typeface="Times" pitchFamily="2" charset="0"/>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161602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3140A98-8511-CD48-BAD5-CCA59673268B}"/>
              </a:ext>
            </a:extLst>
          </p:cNvPr>
          <p:cNvSpPr/>
          <p:nvPr userDrawn="1"/>
        </p:nvSpPr>
        <p:spPr>
          <a:xfrm>
            <a:off x="2" y="3872754"/>
            <a:ext cx="9782287" cy="1600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a:extLst>
              <a:ext uri="{FF2B5EF4-FFF2-40B4-BE49-F238E27FC236}">
                <a16:creationId xmlns:a16="http://schemas.microsoft.com/office/drawing/2014/main" id="{0F51F9CD-1598-BB48-A3CF-960A7B4C5F16}"/>
              </a:ext>
            </a:extLst>
          </p:cNvPr>
          <p:cNvPicPr>
            <a:picLocks noChangeAspect="1"/>
          </p:cNvPicPr>
          <p:nvPr userDrawn="1"/>
        </p:nvPicPr>
        <p:blipFill>
          <a:blip r:embed="rId2"/>
          <a:stretch>
            <a:fillRect/>
          </a:stretch>
        </p:blipFill>
        <p:spPr>
          <a:xfrm>
            <a:off x="5173948" y="4315388"/>
            <a:ext cx="2498347" cy="768722"/>
          </a:xfrm>
          <a:prstGeom prst="rect">
            <a:avLst/>
          </a:prstGeom>
        </p:spPr>
      </p:pic>
      <p:sp>
        <p:nvSpPr>
          <p:cNvPr id="9" name="Rectangle 8">
            <a:extLst>
              <a:ext uri="{FF2B5EF4-FFF2-40B4-BE49-F238E27FC236}">
                <a16:creationId xmlns:a16="http://schemas.microsoft.com/office/drawing/2014/main" id="{A4598B39-88A5-BE42-B0C7-C71D5E207161}"/>
              </a:ext>
            </a:extLst>
          </p:cNvPr>
          <p:cNvSpPr/>
          <p:nvPr userDrawn="1"/>
        </p:nvSpPr>
        <p:spPr>
          <a:xfrm>
            <a:off x="11814287" y="2237867"/>
            <a:ext cx="365760" cy="274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27580986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6CD82C-6358-F044-BD4F-73D856E2F14E}"/>
              </a:ext>
            </a:extLst>
          </p:cNvPr>
          <p:cNvSpPr/>
          <p:nvPr userDrawn="1"/>
        </p:nvSpPr>
        <p:spPr>
          <a:xfrm>
            <a:off x="11826240" y="2246832"/>
            <a:ext cx="365760" cy="274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6" name="Rectangle 5">
            <a:extLst>
              <a:ext uri="{FF2B5EF4-FFF2-40B4-BE49-F238E27FC236}">
                <a16:creationId xmlns:a16="http://schemas.microsoft.com/office/drawing/2014/main" id="{CB6322A6-CE10-4946-919A-284C212EE2BE}"/>
              </a:ext>
            </a:extLst>
          </p:cNvPr>
          <p:cNvSpPr/>
          <p:nvPr userDrawn="1"/>
        </p:nvSpPr>
        <p:spPr>
          <a:xfrm>
            <a:off x="-1" y="0"/>
            <a:ext cx="2133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7" name="Slide Number Placeholder 4">
            <a:extLst>
              <a:ext uri="{FF2B5EF4-FFF2-40B4-BE49-F238E27FC236}">
                <a16:creationId xmlns:a16="http://schemas.microsoft.com/office/drawing/2014/main" id="{96D65DCC-F667-614E-9A7D-1520E4A01CD2}"/>
              </a:ext>
            </a:extLst>
          </p:cNvPr>
          <p:cNvSpPr>
            <a:spLocks noGrp="1"/>
          </p:cNvSpPr>
          <p:nvPr>
            <p:ph type="sldNum" sz="quarter" idx="4294967295"/>
          </p:nvPr>
        </p:nvSpPr>
        <p:spPr>
          <a:xfrm>
            <a:off x="9253967" y="6356354"/>
            <a:ext cx="2743200" cy="365125"/>
          </a:xfrm>
        </p:spPr>
        <p:txBody>
          <a:bodyPr/>
          <a:lstStyle/>
          <a:p>
            <a:fld id="{9527A211-0E91-7641-831C-9E26AB777CBF}" type="slidenum">
              <a:rPr lang="en-US" sz="1000" smtClean="0">
                <a:latin typeface="Times" pitchFamily="2" charset="0"/>
              </a:rPr>
              <a:t>‹#›</a:t>
            </a:fld>
            <a:endParaRPr lang="en-US" sz="1000" dirty="0">
              <a:latin typeface="Times" pitchFamily="2" charset="0"/>
            </a:endParaRPr>
          </a:p>
        </p:txBody>
      </p:sp>
      <p:pic>
        <p:nvPicPr>
          <p:cNvPr id="8" name="Picture 7">
            <a:extLst>
              <a:ext uri="{FF2B5EF4-FFF2-40B4-BE49-F238E27FC236}">
                <a16:creationId xmlns:a16="http://schemas.microsoft.com/office/drawing/2014/main" id="{998A0C55-DAE7-5744-85A6-290129AC777C}"/>
              </a:ext>
            </a:extLst>
          </p:cNvPr>
          <p:cNvPicPr>
            <a:picLocks noChangeAspect="1"/>
          </p:cNvPicPr>
          <p:nvPr userDrawn="1"/>
        </p:nvPicPr>
        <p:blipFill>
          <a:blip r:embed="rId2"/>
          <a:stretch>
            <a:fillRect/>
          </a:stretch>
        </p:blipFill>
        <p:spPr>
          <a:xfrm>
            <a:off x="11035056" y="6430723"/>
            <a:ext cx="403909" cy="216380"/>
          </a:xfrm>
          <a:prstGeom prst="rect">
            <a:avLst/>
          </a:prstGeom>
        </p:spPr>
      </p:pic>
      <p:sp>
        <p:nvSpPr>
          <p:cNvPr id="3" name="Text Placeholder 2">
            <a:extLst>
              <a:ext uri="{FF2B5EF4-FFF2-40B4-BE49-F238E27FC236}">
                <a16:creationId xmlns:a16="http://schemas.microsoft.com/office/drawing/2014/main" id="{4AB8DDDB-1A06-ED4A-A6A9-F6C640F44948}"/>
              </a:ext>
            </a:extLst>
          </p:cNvPr>
          <p:cNvSpPr>
            <a:spLocks noGrp="1"/>
          </p:cNvSpPr>
          <p:nvPr>
            <p:ph type="body" sz="quarter" idx="10"/>
          </p:nvPr>
        </p:nvSpPr>
        <p:spPr>
          <a:xfrm>
            <a:off x="3132669" y="1944309"/>
            <a:ext cx="7268633" cy="3516312"/>
          </a:xfrm>
          <a:prstGeom prst="rect">
            <a:avLst/>
          </a:prstGeom>
        </p:spPr>
        <p:txBody>
          <a:bodyPr/>
          <a:lstStyle>
            <a:lvl1pPr marL="0" indent="0">
              <a:lnSpc>
                <a:spcPct val="150000"/>
              </a:lnSpc>
              <a:buNone/>
              <a:defRPr>
                <a:solidFill>
                  <a:schemeClr val="accent2"/>
                </a:solidFill>
                <a:latin typeface="Times" pitchFamily="2" charset="0"/>
              </a:defRPr>
            </a:lvl1pPr>
            <a:lvl2pPr marL="457189" marR="0" indent="0" algn="l" defTabSz="914377" rtl="0" eaLnBrk="1" fontAlgn="auto" latinLnBrk="0" hangingPunct="1">
              <a:lnSpc>
                <a:spcPct val="150000"/>
              </a:lnSpc>
              <a:spcBef>
                <a:spcPts val="500"/>
              </a:spcBef>
              <a:spcAft>
                <a:spcPts val="0"/>
              </a:spcAft>
              <a:buClrTx/>
              <a:buSzTx/>
              <a:buFont typeface="Arial" panose="020B0604020202020204" pitchFamily="34" charset="0"/>
              <a:buNone/>
              <a:tabLst/>
              <a:defRPr>
                <a:solidFill>
                  <a:schemeClr val="accent2"/>
                </a:solidFill>
                <a:latin typeface="Times" pitchFamily="2" charset="0"/>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567871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C83E6C-2C09-1F49-A4E9-1E42DCAE3C16}"/>
              </a:ext>
            </a:extLst>
          </p:cNvPr>
          <p:cNvSpPr/>
          <p:nvPr userDrawn="1"/>
        </p:nvSpPr>
        <p:spPr>
          <a:xfrm>
            <a:off x="-1" y="3"/>
            <a:ext cx="12192001" cy="54606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Rectangle 3">
            <a:extLst>
              <a:ext uri="{FF2B5EF4-FFF2-40B4-BE49-F238E27FC236}">
                <a16:creationId xmlns:a16="http://schemas.microsoft.com/office/drawing/2014/main" id="{8D2DB5DF-21C8-9D46-ACAA-A2EC1B005667}"/>
              </a:ext>
            </a:extLst>
          </p:cNvPr>
          <p:cNvSpPr/>
          <p:nvPr userDrawn="1"/>
        </p:nvSpPr>
        <p:spPr>
          <a:xfrm>
            <a:off x="11826240" y="2246832"/>
            <a:ext cx="365760" cy="274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Slide Number Placeholder 4">
            <a:extLst>
              <a:ext uri="{FF2B5EF4-FFF2-40B4-BE49-F238E27FC236}">
                <a16:creationId xmlns:a16="http://schemas.microsoft.com/office/drawing/2014/main" id="{0E11D4E3-0C31-0B43-8F0D-C87332AA7BED}"/>
              </a:ext>
            </a:extLst>
          </p:cNvPr>
          <p:cNvSpPr>
            <a:spLocks noGrp="1"/>
          </p:cNvSpPr>
          <p:nvPr>
            <p:ph type="sldNum" sz="quarter" idx="4294967295"/>
          </p:nvPr>
        </p:nvSpPr>
        <p:spPr>
          <a:xfrm>
            <a:off x="9253967" y="6356354"/>
            <a:ext cx="2743200" cy="365125"/>
          </a:xfrm>
        </p:spPr>
        <p:txBody>
          <a:bodyPr/>
          <a:lstStyle/>
          <a:p>
            <a:fld id="{9527A211-0E91-7641-831C-9E26AB777CBF}" type="slidenum">
              <a:rPr lang="en-US" sz="1000" smtClean="0">
                <a:latin typeface="Times" pitchFamily="2" charset="0"/>
              </a:rPr>
              <a:t>‹#›</a:t>
            </a:fld>
            <a:endParaRPr lang="en-US" sz="1000" dirty="0">
              <a:latin typeface="Times" pitchFamily="2" charset="0"/>
            </a:endParaRPr>
          </a:p>
        </p:txBody>
      </p:sp>
      <p:pic>
        <p:nvPicPr>
          <p:cNvPr id="6" name="Picture 5">
            <a:extLst>
              <a:ext uri="{FF2B5EF4-FFF2-40B4-BE49-F238E27FC236}">
                <a16:creationId xmlns:a16="http://schemas.microsoft.com/office/drawing/2014/main" id="{22AACDAD-7D38-BE4A-9336-46B6DDBA8769}"/>
              </a:ext>
            </a:extLst>
          </p:cNvPr>
          <p:cNvPicPr>
            <a:picLocks noChangeAspect="1"/>
          </p:cNvPicPr>
          <p:nvPr userDrawn="1"/>
        </p:nvPicPr>
        <p:blipFill>
          <a:blip r:embed="rId2"/>
          <a:stretch>
            <a:fillRect/>
          </a:stretch>
        </p:blipFill>
        <p:spPr>
          <a:xfrm>
            <a:off x="11035056" y="6430723"/>
            <a:ext cx="403909" cy="216380"/>
          </a:xfrm>
          <a:prstGeom prst="rect">
            <a:avLst/>
          </a:prstGeom>
        </p:spPr>
      </p:pic>
      <p:sp>
        <p:nvSpPr>
          <p:cNvPr id="7" name="Text Placeholder 2">
            <a:extLst>
              <a:ext uri="{FF2B5EF4-FFF2-40B4-BE49-F238E27FC236}">
                <a16:creationId xmlns:a16="http://schemas.microsoft.com/office/drawing/2014/main" id="{21FAA430-0153-A848-A960-B7F5E27FD933}"/>
              </a:ext>
            </a:extLst>
          </p:cNvPr>
          <p:cNvSpPr>
            <a:spLocks noGrp="1"/>
          </p:cNvSpPr>
          <p:nvPr>
            <p:ph type="body" sz="quarter" idx="10"/>
          </p:nvPr>
        </p:nvSpPr>
        <p:spPr>
          <a:xfrm>
            <a:off x="1812024" y="1944309"/>
            <a:ext cx="8589277" cy="3516312"/>
          </a:xfrm>
          <a:prstGeom prst="rect">
            <a:avLst/>
          </a:prstGeom>
        </p:spPr>
        <p:txBody>
          <a:bodyPr/>
          <a:lstStyle>
            <a:lvl1pPr marL="0" indent="0">
              <a:lnSpc>
                <a:spcPct val="150000"/>
              </a:lnSpc>
              <a:buNone/>
              <a:defRPr>
                <a:solidFill>
                  <a:schemeClr val="bg1"/>
                </a:solidFill>
                <a:latin typeface="Times" pitchFamily="2" charset="0"/>
              </a:defRPr>
            </a:lvl1pPr>
            <a:lvl2pPr marL="457189" marR="0" indent="0" algn="l" defTabSz="914377" rtl="0" eaLnBrk="1" fontAlgn="auto" latinLnBrk="0" hangingPunct="1">
              <a:lnSpc>
                <a:spcPct val="150000"/>
              </a:lnSpc>
              <a:spcBef>
                <a:spcPts val="500"/>
              </a:spcBef>
              <a:spcAft>
                <a:spcPts val="0"/>
              </a:spcAft>
              <a:buClrTx/>
              <a:buSzTx/>
              <a:buFont typeface="Arial" panose="020B0604020202020204" pitchFamily="34" charset="0"/>
              <a:buNone/>
              <a:tabLst/>
              <a:defRPr>
                <a:solidFill>
                  <a:schemeClr val="bg1"/>
                </a:solidFill>
                <a:latin typeface="Times" pitchFamily="2" charset="0"/>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775523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746FBDD-2F19-384E-99D3-A0BE6134D6D3}"/>
              </a:ext>
            </a:extLst>
          </p:cNvPr>
          <p:cNvSpPr/>
          <p:nvPr userDrawn="1"/>
        </p:nvSpPr>
        <p:spPr>
          <a:xfrm>
            <a:off x="11814287" y="2264761"/>
            <a:ext cx="365760" cy="274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Slide Number Placeholder 4">
            <a:extLst>
              <a:ext uri="{FF2B5EF4-FFF2-40B4-BE49-F238E27FC236}">
                <a16:creationId xmlns:a16="http://schemas.microsoft.com/office/drawing/2014/main" id="{60051FC6-7AB4-8848-B2AE-D420DF2521E3}"/>
              </a:ext>
            </a:extLst>
          </p:cNvPr>
          <p:cNvSpPr>
            <a:spLocks noGrp="1"/>
          </p:cNvSpPr>
          <p:nvPr>
            <p:ph type="sldNum" sz="quarter" idx="4294967295"/>
          </p:nvPr>
        </p:nvSpPr>
        <p:spPr>
          <a:xfrm>
            <a:off x="9253967" y="6356354"/>
            <a:ext cx="2743200" cy="365125"/>
          </a:xfrm>
        </p:spPr>
        <p:txBody>
          <a:bodyPr/>
          <a:lstStyle/>
          <a:p>
            <a:fld id="{9527A211-0E91-7641-831C-9E26AB777CBF}" type="slidenum">
              <a:rPr lang="en-US" sz="1000" smtClean="0">
                <a:latin typeface="Times" pitchFamily="2" charset="0"/>
              </a:rPr>
              <a:t>‹#›</a:t>
            </a:fld>
            <a:endParaRPr lang="en-US" sz="1000" dirty="0">
              <a:latin typeface="Times" pitchFamily="2" charset="0"/>
            </a:endParaRPr>
          </a:p>
        </p:txBody>
      </p:sp>
      <p:pic>
        <p:nvPicPr>
          <p:cNvPr id="6" name="Picture 5">
            <a:extLst>
              <a:ext uri="{FF2B5EF4-FFF2-40B4-BE49-F238E27FC236}">
                <a16:creationId xmlns:a16="http://schemas.microsoft.com/office/drawing/2014/main" id="{C53227ED-487E-6641-8D71-1AA7D96330DE}"/>
              </a:ext>
            </a:extLst>
          </p:cNvPr>
          <p:cNvPicPr>
            <a:picLocks noChangeAspect="1"/>
          </p:cNvPicPr>
          <p:nvPr userDrawn="1"/>
        </p:nvPicPr>
        <p:blipFill>
          <a:blip r:embed="rId2"/>
          <a:stretch>
            <a:fillRect/>
          </a:stretch>
        </p:blipFill>
        <p:spPr>
          <a:xfrm>
            <a:off x="11035056" y="6430723"/>
            <a:ext cx="403909" cy="216380"/>
          </a:xfrm>
          <a:prstGeom prst="rect">
            <a:avLst/>
          </a:prstGeom>
        </p:spPr>
      </p:pic>
    </p:spTree>
    <p:extLst>
      <p:ext uri="{BB962C8B-B14F-4D97-AF65-F5344CB8AC3E}">
        <p14:creationId xmlns:p14="http://schemas.microsoft.com/office/powerpoint/2010/main" val="1122942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5CB10-AE97-ABE8-304A-C77871B260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C63823-8CC0-EC01-D00C-1AA1C3D8FD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772FB-A170-0793-5C48-971B610A37D4}"/>
              </a:ext>
            </a:extLst>
          </p:cNvPr>
          <p:cNvSpPr>
            <a:spLocks noGrp="1"/>
          </p:cNvSpPr>
          <p:nvPr>
            <p:ph type="dt" sz="half" idx="10"/>
          </p:nvPr>
        </p:nvSpPr>
        <p:spPr/>
        <p:txBody>
          <a:bodyPr/>
          <a:lstStyle/>
          <a:p>
            <a:fld id="{A1ECE3BA-008F-45C7-98BB-AA312DF68469}" type="datetimeFigureOut">
              <a:rPr lang="en-US" smtClean="0"/>
              <a:t>6/11/2025</a:t>
            </a:fld>
            <a:endParaRPr lang="en-US" dirty="0"/>
          </a:p>
        </p:txBody>
      </p:sp>
      <p:sp>
        <p:nvSpPr>
          <p:cNvPr id="5" name="Footer Placeholder 4">
            <a:extLst>
              <a:ext uri="{FF2B5EF4-FFF2-40B4-BE49-F238E27FC236}">
                <a16:creationId xmlns:a16="http://schemas.microsoft.com/office/drawing/2014/main" id="{EA8D8AC0-4CBF-5A50-28CE-9E6C73F9E22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F1C2DC-2196-7D5F-EC0E-9A1937A2B41A}"/>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3126344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5FA23-259E-0FC7-0692-7EE5839D53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5C1BA79-B03A-8924-4B24-3D93CA7C696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E82A5D-1E30-C96E-581A-F06FC469059A}"/>
              </a:ext>
            </a:extLst>
          </p:cNvPr>
          <p:cNvSpPr>
            <a:spLocks noGrp="1"/>
          </p:cNvSpPr>
          <p:nvPr>
            <p:ph type="dt" sz="half" idx="10"/>
          </p:nvPr>
        </p:nvSpPr>
        <p:spPr/>
        <p:txBody>
          <a:bodyPr/>
          <a:lstStyle/>
          <a:p>
            <a:fld id="{A1ECE3BA-008F-45C7-98BB-AA312DF68469}" type="datetimeFigureOut">
              <a:rPr lang="en-US" smtClean="0"/>
              <a:t>6/11/2025</a:t>
            </a:fld>
            <a:endParaRPr lang="en-US" dirty="0"/>
          </a:p>
        </p:txBody>
      </p:sp>
      <p:sp>
        <p:nvSpPr>
          <p:cNvPr id="5" name="Footer Placeholder 4">
            <a:extLst>
              <a:ext uri="{FF2B5EF4-FFF2-40B4-BE49-F238E27FC236}">
                <a16:creationId xmlns:a16="http://schemas.microsoft.com/office/drawing/2014/main" id="{7333906B-A08D-6A8D-75D5-8A8EABB61F8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7AAE2E3-9662-ECCE-0BE9-5E6BDC57B5BA}"/>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1994400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06098-4E5C-B903-D435-64B2073E21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03BB4E-6E70-EC7A-6747-47FFF871C2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BA7DED1-17A1-C52F-DF40-23C9DFD05A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F66424D-0CD3-488F-91C9-2ECD61046DFA}"/>
              </a:ext>
            </a:extLst>
          </p:cNvPr>
          <p:cNvSpPr>
            <a:spLocks noGrp="1"/>
          </p:cNvSpPr>
          <p:nvPr>
            <p:ph type="dt" sz="half" idx="10"/>
          </p:nvPr>
        </p:nvSpPr>
        <p:spPr/>
        <p:txBody>
          <a:bodyPr/>
          <a:lstStyle/>
          <a:p>
            <a:fld id="{A1ECE3BA-008F-45C7-98BB-AA312DF68469}" type="datetimeFigureOut">
              <a:rPr lang="en-US" smtClean="0"/>
              <a:t>6/11/2025</a:t>
            </a:fld>
            <a:endParaRPr lang="en-US" dirty="0"/>
          </a:p>
        </p:txBody>
      </p:sp>
      <p:sp>
        <p:nvSpPr>
          <p:cNvPr id="6" name="Footer Placeholder 5">
            <a:extLst>
              <a:ext uri="{FF2B5EF4-FFF2-40B4-BE49-F238E27FC236}">
                <a16:creationId xmlns:a16="http://schemas.microsoft.com/office/drawing/2014/main" id="{DE2662E8-763F-D7E4-DEAB-9841F848125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899C693-8DC1-7CEB-516E-30526AD1FDBD}"/>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2036933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16066-43EB-90A2-BE5E-16A262CB69F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8E2B19-DA8A-0C77-BCC2-1A65203BFF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94F6E6-7F8F-89DD-2AA8-711F28A531D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6B86D53-A2DD-9ED2-EE96-A5293B457A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5174A8-7389-CA99-0325-36C40BC2239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B7F19C6-EF56-B79D-BE9B-E103F7FE810E}"/>
              </a:ext>
            </a:extLst>
          </p:cNvPr>
          <p:cNvSpPr>
            <a:spLocks noGrp="1"/>
          </p:cNvSpPr>
          <p:nvPr>
            <p:ph type="dt" sz="half" idx="10"/>
          </p:nvPr>
        </p:nvSpPr>
        <p:spPr/>
        <p:txBody>
          <a:bodyPr/>
          <a:lstStyle/>
          <a:p>
            <a:fld id="{A1ECE3BA-008F-45C7-98BB-AA312DF68469}" type="datetimeFigureOut">
              <a:rPr lang="en-US" smtClean="0"/>
              <a:t>6/11/2025</a:t>
            </a:fld>
            <a:endParaRPr lang="en-US" dirty="0"/>
          </a:p>
        </p:txBody>
      </p:sp>
      <p:sp>
        <p:nvSpPr>
          <p:cNvPr id="8" name="Footer Placeholder 7">
            <a:extLst>
              <a:ext uri="{FF2B5EF4-FFF2-40B4-BE49-F238E27FC236}">
                <a16:creationId xmlns:a16="http://schemas.microsoft.com/office/drawing/2014/main" id="{CA7A09B2-4292-2576-4D11-460B4448494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EC0C631-FF2E-E73C-F212-BF5656F3B965}"/>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559620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8CBB1-2BDA-777A-0925-E11B649D100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007E370-91C2-57D4-FBF3-4DA559A8FAAF}"/>
              </a:ext>
            </a:extLst>
          </p:cNvPr>
          <p:cNvSpPr>
            <a:spLocks noGrp="1"/>
          </p:cNvSpPr>
          <p:nvPr>
            <p:ph type="dt" sz="half" idx="10"/>
          </p:nvPr>
        </p:nvSpPr>
        <p:spPr/>
        <p:txBody>
          <a:bodyPr/>
          <a:lstStyle/>
          <a:p>
            <a:fld id="{A1ECE3BA-008F-45C7-98BB-AA312DF68469}" type="datetimeFigureOut">
              <a:rPr lang="en-US" smtClean="0"/>
              <a:t>6/11/2025</a:t>
            </a:fld>
            <a:endParaRPr lang="en-US" dirty="0"/>
          </a:p>
        </p:txBody>
      </p:sp>
      <p:sp>
        <p:nvSpPr>
          <p:cNvPr id="4" name="Footer Placeholder 3">
            <a:extLst>
              <a:ext uri="{FF2B5EF4-FFF2-40B4-BE49-F238E27FC236}">
                <a16:creationId xmlns:a16="http://schemas.microsoft.com/office/drawing/2014/main" id="{B46B7FDC-CF6F-5344-9EBB-FC8C3E2A782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48972D5-3B45-A913-4822-3FEBB2AA6A33}"/>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3895159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8597E6-8B73-2A5C-0586-F8934B8F6BF7}"/>
              </a:ext>
            </a:extLst>
          </p:cNvPr>
          <p:cNvSpPr>
            <a:spLocks noGrp="1"/>
          </p:cNvSpPr>
          <p:nvPr>
            <p:ph type="dt" sz="half" idx="10"/>
          </p:nvPr>
        </p:nvSpPr>
        <p:spPr/>
        <p:txBody>
          <a:bodyPr/>
          <a:lstStyle/>
          <a:p>
            <a:fld id="{A1ECE3BA-008F-45C7-98BB-AA312DF68469}" type="datetimeFigureOut">
              <a:rPr lang="en-US" smtClean="0"/>
              <a:t>6/11/2025</a:t>
            </a:fld>
            <a:endParaRPr lang="en-US" dirty="0"/>
          </a:p>
        </p:txBody>
      </p:sp>
      <p:sp>
        <p:nvSpPr>
          <p:cNvPr id="3" name="Footer Placeholder 2">
            <a:extLst>
              <a:ext uri="{FF2B5EF4-FFF2-40B4-BE49-F238E27FC236}">
                <a16:creationId xmlns:a16="http://schemas.microsoft.com/office/drawing/2014/main" id="{8256BA4D-3E68-4C9D-65E6-FFD67F3E372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789626B-BC50-10DF-14E0-469E52C1211A}"/>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2170142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65142-72B3-05F6-51D8-E108D6BF0C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86E207-8B41-1F9A-7687-2E40914700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7D65BF-578D-11A7-26E1-74AB977CC9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B3BA80-20B8-EF71-3C39-68F6C41CCB4D}"/>
              </a:ext>
            </a:extLst>
          </p:cNvPr>
          <p:cNvSpPr>
            <a:spLocks noGrp="1"/>
          </p:cNvSpPr>
          <p:nvPr>
            <p:ph type="dt" sz="half" idx="10"/>
          </p:nvPr>
        </p:nvSpPr>
        <p:spPr/>
        <p:txBody>
          <a:bodyPr/>
          <a:lstStyle/>
          <a:p>
            <a:fld id="{A1ECE3BA-008F-45C7-98BB-AA312DF68469}" type="datetimeFigureOut">
              <a:rPr lang="en-US" smtClean="0"/>
              <a:t>6/11/2025</a:t>
            </a:fld>
            <a:endParaRPr lang="en-US" dirty="0"/>
          </a:p>
        </p:txBody>
      </p:sp>
      <p:sp>
        <p:nvSpPr>
          <p:cNvPr id="6" name="Footer Placeholder 5">
            <a:extLst>
              <a:ext uri="{FF2B5EF4-FFF2-40B4-BE49-F238E27FC236}">
                <a16:creationId xmlns:a16="http://schemas.microsoft.com/office/drawing/2014/main" id="{FE03F530-55A4-656B-538F-C5CAA2A9070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E2D17F4-DE86-A839-BEB5-5CDD0D7968B8}"/>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1680568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3BB93-EB4E-FAFD-A1C8-1F12E94ABA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B645220-510D-9AF6-4486-3AAF44A136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F5D4459-E9BF-7921-8CC9-6171D79F46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1B7D8-C070-C6A3-D21E-29D13A87C484}"/>
              </a:ext>
            </a:extLst>
          </p:cNvPr>
          <p:cNvSpPr>
            <a:spLocks noGrp="1"/>
          </p:cNvSpPr>
          <p:nvPr>
            <p:ph type="dt" sz="half" idx="10"/>
          </p:nvPr>
        </p:nvSpPr>
        <p:spPr/>
        <p:txBody>
          <a:bodyPr/>
          <a:lstStyle/>
          <a:p>
            <a:fld id="{A1ECE3BA-008F-45C7-98BB-AA312DF68469}" type="datetimeFigureOut">
              <a:rPr lang="en-US" smtClean="0"/>
              <a:t>6/11/2025</a:t>
            </a:fld>
            <a:endParaRPr lang="en-US" dirty="0"/>
          </a:p>
        </p:txBody>
      </p:sp>
      <p:sp>
        <p:nvSpPr>
          <p:cNvPr id="6" name="Footer Placeholder 5">
            <a:extLst>
              <a:ext uri="{FF2B5EF4-FFF2-40B4-BE49-F238E27FC236}">
                <a16:creationId xmlns:a16="http://schemas.microsoft.com/office/drawing/2014/main" id="{7598F1F2-6C4F-D8B0-F63C-197B939D246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443BCA9-B335-9B33-DA5B-3F6A31423593}"/>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1679801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E80322-7991-4771-C7CE-2715CCEFAC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F63DCB-F2B1-FE8B-FC2F-6BBAF5C562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4382E1-12AA-644E-B087-D76070776C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1ECE3BA-008F-45C7-98BB-AA312DF68469}" type="datetimeFigureOut">
              <a:rPr lang="en-US" smtClean="0"/>
              <a:t>6/11/2025</a:t>
            </a:fld>
            <a:endParaRPr lang="en-US" dirty="0"/>
          </a:p>
        </p:txBody>
      </p:sp>
      <p:sp>
        <p:nvSpPr>
          <p:cNvPr id="5" name="Footer Placeholder 4">
            <a:extLst>
              <a:ext uri="{FF2B5EF4-FFF2-40B4-BE49-F238E27FC236}">
                <a16:creationId xmlns:a16="http://schemas.microsoft.com/office/drawing/2014/main" id="{EF2C661A-C886-4645-9303-9CA4CF0B11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2E0F4A8E-0BDD-22B1-761F-9E6D82127D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A3C62F4-B1C6-4DE2-A155-C221FD60DAB7}" type="slidenum">
              <a:rPr lang="en-US" smtClean="0"/>
              <a:t>‹#›</a:t>
            </a:fld>
            <a:endParaRPr lang="en-US" dirty="0"/>
          </a:p>
        </p:txBody>
      </p:sp>
    </p:spTree>
    <p:extLst>
      <p:ext uri="{BB962C8B-B14F-4D97-AF65-F5344CB8AC3E}">
        <p14:creationId xmlns:p14="http://schemas.microsoft.com/office/powerpoint/2010/main" val="3243513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7A211-0E91-7641-831C-9E26AB777CBF}" type="slidenum">
              <a:rPr lang="en-US" smtClean="0"/>
              <a:t>‹#›</a:t>
            </a:fld>
            <a:endParaRPr lang="en-US" dirty="0"/>
          </a:p>
        </p:txBody>
      </p:sp>
    </p:spTree>
    <p:extLst>
      <p:ext uri="{BB962C8B-B14F-4D97-AF65-F5344CB8AC3E}">
        <p14:creationId xmlns:p14="http://schemas.microsoft.com/office/powerpoint/2010/main" val="10158540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microsoft.com/office/2018/10/relationships/comments" Target="../comments/modernComment_119_F6FCF129.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VFWOC@VFWOC.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commons.wikimedia.org/wiki/File:Checkmark.svg"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commons.wikimedia.org/wiki/File:Checkmark.svg"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vfwohiocharities.co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hyperlink" Target="https://manuelgross.blogspot.com/2014/12/el-arte-de-preguntar-y-escuchar-15.html" TargetMode="External"/><Relationship Id="rId2" Type="http://schemas.openxmlformats.org/officeDocument/2006/relationships/image" Target="../media/image7.jp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FF7B5C-64FC-81D4-445E-3B46EFD4C0A2}"/>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1D9CB0E-452F-AADD-5E65-4C6C72512CDC}"/>
              </a:ext>
            </a:extLst>
          </p:cNvPr>
          <p:cNvSpPr>
            <a:spLocks noGrp="1"/>
          </p:cNvSpPr>
          <p:nvPr>
            <p:ph idx="1"/>
          </p:nvPr>
        </p:nvSpPr>
        <p:spPr>
          <a:xfrm>
            <a:off x="838200" y="2317237"/>
            <a:ext cx="10515600" cy="1753438"/>
          </a:xfrm>
        </p:spPr>
        <p:txBody>
          <a:bodyPr>
            <a:normAutofit/>
          </a:bodyPr>
          <a:lstStyle/>
          <a:p>
            <a:pPr marL="0" indent="0" algn="ctr">
              <a:buNone/>
            </a:pPr>
            <a:r>
              <a:rPr lang="en-US" sz="5400" dirty="0"/>
              <a:t>CHARITY TRAINING </a:t>
            </a:r>
          </a:p>
          <a:p>
            <a:pPr marL="0" indent="0" algn="ctr">
              <a:buNone/>
            </a:pPr>
            <a:r>
              <a:rPr lang="en-US" sz="5400" dirty="0"/>
              <a:t>VFW OF OHIO CHARITEIS</a:t>
            </a:r>
          </a:p>
        </p:txBody>
      </p:sp>
      <p:sp>
        <p:nvSpPr>
          <p:cNvPr id="5" name="TextBox 4">
            <a:extLst>
              <a:ext uri="{FF2B5EF4-FFF2-40B4-BE49-F238E27FC236}">
                <a16:creationId xmlns:a16="http://schemas.microsoft.com/office/drawing/2014/main" id="{654A0C0A-7D8C-7746-F165-0E2515216F38}"/>
              </a:ext>
            </a:extLst>
          </p:cNvPr>
          <p:cNvSpPr txBox="1"/>
          <p:nvPr/>
        </p:nvSpPr>
        <p:spPr>
          <a:xfrm>
            <a:off x="8849032" y="5110543"/>
            <a:ext cx="2976460" cy="923330"/>
          </a:xfrm>
          <a:prstGeom prst="rect">
            <a:avLst/>
          </a:prstGeom>
          <a:noFill/>
        </p:spPr>
        <p:txBody>
          <a:bodyPr wrap="square" rtlCol="0">
            <a:spAutoFit/>
          </a:bodyPr>
          <a:lstStyle/>
          <a:p>
            <a:r>
              <a:rPr lang="en-US" b="1" dirty="0"/>
              <a:t>DAN FAULKNER</a:t>
            </a:r>
          </a:p>
          <a:p>
            <a:r>
              <a:rPr lang="en-US" b="1" dirty="0"/>
              <a:t>EXECUTIVE DIRECTOR (ED)</a:t>
            </a:r>
          </a:p>
          <a:p>
            <a:r>
              <a:rPr lang="en-US" b="1" dirty="0"/>
              <a:t>6 JUNE (D-DAY) 2025</a:t>
            </a:r>
          </a:p>
        </p:txBody>
      </p:sp>
      <p:pic>
        <p:nvPicPr>
          <p:cNvPr id="2" name="Picture 1" descr="A blue circle with a heart and a map in the middle&#10;&#10;AI-generated content may be incorrect.">
            <a:extLst>
              <a:ext uri="{FF2B5EF4-FFF2-40B4-BE49-F238E27FC236}">
                <a16:creationId xmlns:a16="http://schemas.microsoft.com/office/drawing/2014/main" id="{8D846593-8A6D-A9F0-D63D-3DBC0934D6F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72639" y="309779"/>
            <a:ext cx="2529245" cy="2523179"/>
          </a:xfrm>
          <a:prstGeom prst="rect">
            <a:avLst/>
          </a:prstGeom>
        </p:spPr>
      </p:pic>
    </p:spTree>
    <p:extLst>
      <p:ext uri="{BB962C8B-B14F-4D97-AF65-F5344CB8AC3E}">
        <p14:creationId xmlns:p14="http://schemas.microsoft.com/office/powerpoint/2010/main" val="1300070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83748-48E5-6405-0430-F3BD5F39E99A}"/>
              </a:ext>
            </a:extLst>
          </p:cNvPr>
          <p:cNvSpPr>
            <a:spLocks noGrp="1"/>
          </p:cNvSpPr>
          <p:nvPr>
            <p:ph type="title"/>
          </p:nvPr>
        </p:nvSpPr>
        <p:spPr/>
        <p:txBody>
          <a:bodyPr>
            <a:normAutofit/>
          </a:bodyPr>
          <a:lstStyle/>
          <a:p>
            <a:pPr algn="ctr"/>
            <a:r>
              <a:rPr lang="en-US" sz="6600" b="1" u="sng" dirty="0"/>
              <a:t>501(c)19  VS.  501(3)</a:t>
            </a:r>
          </a:p>
        </p:txBody>
      </p:sp>
      <p:sp>
        <p:nvSpPr>
          <p:cNvPr id="3" name="Content Placeholder 2">
            <a:extLst>
              <a:ext uri="{FF2B5EF4-FFF2-40B4-BE49-F238E27FC236}">
                <a16:creationId xmlns:a16="http://schemas.microsoft.com/office/drawing/2014/main" id="{D1F8510C-5E98-CFBD-6332-1CD118208CEB}"/>
              </a:ext>
            </a:extLst>
          </p:cNvPr>
          <p:cNvSpPr>
            <a:spLocks noGrp="1"/>
          </p:cNvSpPr>
          <p:nvPr>
            <p:ph idx="1"/>
          </p:nvPr>
        </p:nvSpPr>
        <p:spPr/>
        <p:txBody>
          <a:bodyPr>
            <a:normAutofit fontScale="77500" lnSpcReduction="20000"/>
          </a:bodyPr>
          <a:lstStyle/>
          <a:p>
            <a:endParaRPr lang="en-US" dirty="0"/>
          </a:p>
          <a:p>
            <a:pPr lvl="1"/>
            <a:r>
              <a:rPr lang="en-US" sz="3200" dirty="0"/>
              <a:t>A 501(c)(19) organization may legally engage in activities that benefit </a:t>
            </a:r>
            <a:r>
              <a:rPr lang="en-US" sz="3200" b="1" u="sng" dirty="0"/>
              <a:t>only</a:t>
            </a:r>
            <a:r>
              <a:rPr lang="en-US" sz="3200" dirty="0"/>
              <a:t> its members. </a:t>
            </a:r>
          </a:p>
          <a:p>
            <a:pPr lvl="2">
              <a:buFont typeface="Wingdings" panose="05000000000000000000" pitchFamily="2" charset="2"/>
              <a:buChar char="Ø"/>
            </a:pPr>
            <a:r>
              <a:rPr lang="en-US" sz="2800" dirty="0"/>
              <a:t>VFW POSTS</a:t>
            </a:r>
          </a:p>
          <a:p>
            <a:pPr lvl="2">
              <a:buFont typeface="Wingdings" panose="05000000000000000000" pitchFamily="2" charset="2"/>
              <a:buChar char="Ø"/>
            </a:pPr>
            <a:r>
              <a:rPr lang="en-US" sz="2800" dirty="0"/>
              <a:t>VFW DISTRICTS</a:t>
            </a:r>
          </a:p>
          <a:p>
            <a:pPr lvl="2">
              <a:buFont typeface="Wingdings" panose="05000000000000000000" pitchFamily="2" charset="2"/>
              <a:buChar char="Ø"/>
            </a:pPr>
            <a:r>
              <a:rPr lang="en-US" sz="2800" dirty="0"/>
              <a:t>VFW DEPARTMENT OF OHIO</a:t>
            </a:r>
          </a:p>
          <a:p>
            <a:pPr lvl="2">
              <a:buFont typeface="Wingdings" panose="05000000000000000000" pitchFamily="2" charset="2"/>
              <a:buChar char="Ø"/>
            </a:pPr>
            <a:r>
              <a:rPr lang="en-US" sz="2800" dirty="0"/>
              <a:t>NATIONAL VFW </a:t>
            </a:r>
            <a:r>
              <a:rPr lang="en-US" sz="2800" b="1" dirty="0"/>
              <a:t>(EXCLUDES THE NAT’L VFW FOUNDATION AND HOME)</a:t>
            </a:r>
          </a:p>
          <a:p>
            <a:pPr marL="457200" lvl="1" indent="0">
              <a:buNone/>
            </a:pPr>
            <a:endParaRPr lang="en-US" sz="3200" dirty="0"/>
          </a:p>
          <a:p>
            <a:pPr lvl="1"/>
            <a:r>
              <a:rPr lang="en-US" sz="3200" dirty="0"/>
              <a:t>A 501(c)(3) must provide a benefit to the </a:t>
            </a:r>
            <a:r>
              <a:rPr lang="en-US" sz="3200" b="1" u="sng" dirty="0"/>
              <a:t>public at large</a:t>
            </a:r>
            <a:r>
              <a:rPr lang="en-US" sz="3200" dirty="0"/>
              <a:t>, or a large subset of the public, i.e., Veterans.</a:t>
            </a:r>
          </a:p>
          <a:p>
            <a:pPr lvl="2">
              <a:buFont typeface="Wingdings" panose="05000000000000000000" pitchFamily="2" charset="2"/>
              <a:buChar char="Ø"/>
            </a:pPr>
            <a:r>
              <a:rPr lang="en-US" sz="2800" dirty="0"/>
              <a:t>VFWOC </a:t>
            </a:r>
            <a:endParaRPr lang="en-US" sz="2800" strike="sngStrike" dirty="0"/>
          </a:p>
          <a:p>
            <a:pPr lvl="2">
              <a:buFont typeface="Wingdings" panose="05000000000000000000" pitchFamily="2" charset="2"/>
              <a:buChar char="Ø"/>
            </a:pPr>
            <a:r>
              <a:rPr lang="en-US" sz="2800" dirty="0"/>
              <a:t>WOUNDED WARRIOR PROJECT, </a:t>
            </a:r>
            <a:r>
              <a:rPr lang="en-US" sz="2800" u="sng" dirty="0"/>
              <a:t>VFW NATIONAL HOME</a:t>
            </a:r>
            <a:r>
              <a:rPr lang="en-US" sz="2800" dirty="0"/>
              <a:t>, </a:t>
            </a:r>
            <a:r>
              <a:rPr lang="en-US" sz="2800" u="sng" dirty="0"/>
              <a:t>VFW FOUNDATION</a:t>
            </a:r>
            <a:r>
              <a:rPr lang="en-US" sz="2800" dirty="0"/>
              <a:t>, ETC.</a:t>
            </a:r>
          </a:p>
          <a:p>
            <a:pPr lvl="2">
              <a:buFont typeface="Wingdings" panose="05000000000000000000" pitchFamily="2" charset="2"/>
              <a:buChar char="Ø"/>
            </a:pPr>
            <a:r>
              <a:rPr lang="en-US" sz="2800" dirty="0"/>
              <a:t>CHURCHES, YOUTH SPORTS, UNITED WAY</a:t>
            </a:r>
          </a:p>
          <a:p>
            <a:endParaRPr lang="en-US" dirty="0"/>
          </a:p>
          <a:p>
            <a:pPr marL="0" indent="0">
              <a:buNone/>
            </a:pPr>
            <a:endParaRPr lang="en-US" dirty="0"/>
          </a:p>
        </p:txBody>
      </p:sp>
    </p:spTree>
    <p:extLst>
      <p:ext uri="{BB962C8B-B14F-4D97-AF65-F5344CB8AC3E}">
        <p14:creationId xmlns:p14="http://schemas.microsoft.com/office/powerpoint/2010/main" val="4143771945"/>
      </p:ext>
    </p:extLst>
  </p:cSld>
  <p:clrMapOvr>
    <a:masterClrMapping/>
  </p:clrMapOvr>
  <p:extLst>
    <p:ext uri="{6950BFC3-D8DA-4A85-94F7-54DA5524770B}">
      <p188:commentRel xmlns:p188="http://schemas.microsoft.com/office/powerpoint/2018/8/main" r:id="rId3"/>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CED94-9FC7-77D8-E84F-C7CDABBA9308}"/>
              </a:ext>
            </a:extLst>
          </p:cNvPr>
          <p:cNvSpPr>
            <a:spLocks noGrp="1"/>
          </p:cNvSpPr>
          <p:nvPr>
            <p:ph type="title"/>
          </p:nvPr>
        </p:nvSpPr>
        <p:spPr>
          <a:xfrm>
            <a:off x="838200" y="908789"/>
            <a:ext cx="10572166" cy="617081"/>
          </a:xfrm>
        </p:spPr>
        <p:txBody>
          <a:bodyPr>
            <a:normAutofit fontScale="90000"/>
          </a:bodyPr>
          <a:lstStyle/>
          <a:p>
            <a:pPr algn="ctr"/>
            <a:br>
              <a:rPr lang="en-US" b="1" i="1" dirty="0"/>
            </a:br>
            <a:r>
              <a:rPr lang="en-US" b="1" i="1" dirty="0"/>
              <a:t>TRANSITION FROM GAMING (DEPT OF OHIO) </a:t>
            </a:r>
            <a:r>
              <a:rPr lang="en-US" b="1" i="1" u="sng" dirty="0"/>
              <a:t>TO CHARITY (VFWOC)</a:t>
            </a:r>
            <a:br>
              <a:rPr lang="en-US" b="1" i="1" u="sng" dirty="0"/>
            </a:br>
            <a:br>
              <a:rPr lang="en-US" u="sng" dirty="0"/>
            </a:br>
            <a:endParaRPr lang="en-US" dirty="0"/>
          </a:p>
        </p:txBody>
      </p:sp>
      <p:sp>
        <p:nvSpPr>
          <p:cNvPr id="3" name="Content Placeholder 2">
            <a:extLst>
              <a:ext uri="{FF2B5EF4-FFF2-40B4-BE49-F238E27FC236}">
                <a16:creationId xmlns:a16="http://schemas.microsoft.com/office/drawing/2014/main" id="{39298106-79BE-9A18-7786-B435927A2B6A}"/>
              </a:ext>
            </a:extLst>
          </p:cNvPr>
          <p:cNvSpPr>
            <a:spLocks noGrp="1"/>
          </p:cNvSpPr>
          <p:nvPr>
            <p:ph idx="1"/>
          </p:nvPr>
        </p:nvSpPr>
        <p:spPr>
          <a:xfrm>
            <a:off x="838200" y="1898154"/>
            <a:ext cx="10515600" cy="5291091"/>
          </a:xfrm>
        </p:spPr>
        <p:txBody>
          <a:bodyPr>
            <a:noAutofit/>
          </a:bodyPr>
          <a:lstStyle/>
          <a:p>
            <a:r>
              <a:rPr lang="en-US" sz="2400" dirty="0"/>
              <a:t>ARTIFACT:  FIELD AGENT CONTRACT </a:t>
            </a:r>
            <a:r>
              <a:rPr lang="en-US" sz="2400" b="1" dirty="0"/>
              <a:t>(REQUIRED FOR GAMING LICENSE)</a:t>
            </a:r>
          </a:p>
          <a:p>
            <a:pPr lvl="1">
              <a:buFont typeface="Wingdings" panose="05000000000000000000" pitchFamily="2" charset="2"/>
              <a:buChar char="Ø"/>
            </a:pPr>
            <a:r>
              <a:rPr lang="en-US" b="1" dirty="0"/>
              <a:t>CONTRACT PERIOD 1 JAN THROUGH 31 DEC (EXAMPLE ON VFWOC WEB PAGE)</a:t>
            </a:r>
          </a:p>
          <a:p>
            <a:pPr lvl="1">
              <a:buFont typeface="Wingdings" panose="05000000000000000000" pitchFamily="2" charset="2"/>
              <a:buChar char="Ø"/>
            </a:pPr>
            <a:r>
              <a:rPr lang="en-US" dirty="0"/>
              <a:t>AUTHORITY:  ORC 2915.01</a:t>
            </a:r>
          </a:p>
          <a:p>
            <a:pPr lvl="1">
              <a:buFont typeface="Wingdings" panose="05000000000000000000" pitchFamily="2" charset="2"/>
              <a:buChar char="Ø"/>
            </a:pPr>
            <a:r>
              <a:rPr lang="en-US" dirty="0"/>
              <a:t>SIGNATORIES VFWOC AND FAs </a:t>
            </a:r>
          </a:p>
          <a:p>
            <a:pPr lvl="2">
              <a:buFont typeface="Wingdings" panose="05000000000000000000" pitchFamily="2" charset="2"/>
              <a:buChar char="v"/>
            </a:pPr>
            <a:r>
              <a:rPr lang="en-US" sz="2400" dirty="0"/>
              <a:t>NOTE:  NOT ALL FAs ARE VFW POSTS, i.e., AMVETS, ELK’s, etc.</a:t>
            </a:r>
          </a:p>
          <a:p>
            <a:endParaRPr lang="en-US" sz="2400" dirty="0"/>
          </a:p>
          <a:p>
            <a:r>
              <a:rPr lang="en-US" sz="2400" dirty="0"/>
              <a:t>PER ORC 2915, ONCE A POST SENDS 25% OR 50% IF ABOVE $330,000 OF THEIR NET GAMING PROFITS TO VFWOC THEY HAVE NOW </a:t>
            </a:r>
            <a:r>
              <a:rPr lang="en-US" sz="2400" u="sng" dirty="0"/>
              <a:t>TRANSITONED</a:t>
            </a:r>
            <a:r>
              <a:rPr lang="en-US" sz="2400" dirty="0"/>
              <a:t> TO CHARITY</a:t>
            </a:r>
            <a:r>
              <a:rPr lang="en-US" sz="2400" b="1" u="sng" dirty="0"/>
              <a:t> </a:t>
            </a:r>
            <a:r>
              <a:rPr lang="en-US" sz="2400" dirty="0"/>
              <a:t> </a:t>
            </a:r>
          </a:p>
          <a:p>
            <a:pPr lvl="1">
              <a:buFont typeface="Wingdings" panose="05000000000000000000" pitchFamily="2" charset="2"/>
              <a:buChar char="Ø"/>
            </a:pPr>
            <a:r>
              <a:rPr lang="en-US" b="1" dirty="0"/>
              <a:t>“GAMING MONEY” </a:t>
            </a:r>
            <a:r>
              <a:rPr lang="en-US" dirty="0"/>
              <a:t>TAKES ON A </a:t>
            </a:r>
            <a:r>
              <a:rPr lang="en-US" b="1" dirty="0"/>
              <a:t>NEW IDENTITY AND RULE SET </a:t>
            </a:r>
            <a:r>
              <a:rPr lang="en-US" dirty="0"/>
              <a:t>FROM 501(c)19 to 501(c)3!</a:t>
            </a:r>
          </a:p>
          <a:p>
            <a:pPr marL="457200" lvl="1" indent="0">
              <a:buNone/>
            </a:pPr>
            <a:endParaRPr lang="en-US" dirty="0"/>
          </a:p>
          <a:p>
            <a:pPr lvl="1">
              <a:buFont typeface="Wingdings" panose="05000000000000000000" pitchFamily="2" charset="2"/>
              <a:buChar char="§"/>
            </a:pPr>
            <a:endParaRPr lang="en-US" dirty="0"/>
          </a:p>
          <a:p>
            <a:pPr lvl="1">
              <a:buFont typeface="Wingdings" panose="05000000000000000000" pitchFamily="2" charset="2"/>
              <a:buChar char="§"/>
            </a:pPr>
            <a:endParaRPr lang="en-US" dirty="0"/>
          </a:p>
          <a:p>
            <a:endParaRPr lang="en-US" sz="2400" b="1" u="sng" dirty="0"/>
          </a:p>
        </p:txBody>
      </p:sp>
    </p:spTree>
    <p:extLst>
      <p:ext uri="{BB962C8B-B14F-4D97-AF65-F5344CB8AC3E}">
        <p14:creationId xmlns:p14="http://schemas.microsoft.com/office/powerpoint/2010/main" val="932015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3C472-8E67-C931-8AE0-9EDD4E8923EA}"/>
              </a:ext>
            </a:extLst>
          </p:cNvPr>
          <p:cNvSpPr>
            <a:spLocks noGrp="1"/>
          </p:cNvSpPr>
          <p:nvPr>
            <p:ph type="title"/>
          </p:nvPr>
        </p:nvSpPr>
        <p:spPr/>
        <p:txBody>
          <a:bodyPr/>
          <a:lstStyle/>
          <a:p>
            <a:r>
              <a:rPr lang="en-US" dirty="0"/>
              <a:t>NEW FIELD AGENT CONTRACT POLICY</a:t>
            </a:r>
          </a:p>
        </p:txBody>
      </p:sp>
      <p:pic>
        <p:nvPicPr>
          <p:cNvPr id="5" name="Content Placeholder 4">
            <a:extLst>
              <a:ext uri="{FF2B5EF4-FFF2-40B4-BE49-F238E27FC236}">
                <a16:creationId xmlns:a16="http://schemas.microsoft.com/office/drawing/2014/main" id="{AE425D73-8AE9-F7F0-58E4-41B2D111042D}"/>
              </a:ext>
            </a:extLst>
          </p:cNvPr>
          <p:cNvPicPr>
            <a:picLocks noGrp="1" noChangeAspect="1"/>
          </p:cNvPicPr>
          <p:nvPr>
            <p:ph idx="1"/>
          </p:nvPr>
        </p:nvPicPr>
        <p:blipFill>
          <a:blip r:embed="rId2"/>
          <a:stretch>
            <a:fillRect/>
          </a:stretch>
        </p:blipFill>
        <p:spPr>
          <a:xfrm>
            <a:off x="1812098" y="1771650"/>
            <a:ext cx="8388378" cy="4573019"/>
          </a:xfrm>
        </p:spPr>
      </p:pic>
    </p:spTree>
    <p:extLst>
      <p:ext uri="{BB962C8B-B14F-4D97-AF65-F5344CB8AC3E}">
        <p14:creationId xmlns:p14="http://schemas.microsoft.com/office/powerpoint/2010/main" val="3367248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1F320-3A7E-5524-B7D2-7CD7EFBB67A3}"/>
              </a:ext>
            </a:extLst>
          </p:cNvPr>
          <p:cNvSpPr>
            <a:spLocks noGrp="1"/>
          </p:cNvSpPr>
          <p:nvPr>
            <p:ph type="title"/>
          </p:nvPr>
        </p:nvSpPr>
        <p:spPr>
          <a:xfrm>
            <a:off x="1494550" y="365125"/>
            <a:ext cx="10515600" cy="1325563"/>
          </a:xfrm>
        </p:spPr>
        <p:txBody>
          <a:bodyPr/>
          <a:lstStyle/>
          <a:p>
            <a:r>
              <a:rPr lang="en-US" dirty="0"/>
              <a:t>WHY CAN’T I DONATE TO A 501(c)19</a:t>
            </a:r>
          </a:p>
        </p:txBody>
      </p:sp>
      <p:sp>
        <p:nvSpPr>
          <p:cNvPr id="3" name="Content Placeholder 2">
            <a:extLst>
              <a:ext uri="{FF2B5EF4-FFF2-40B4-BE49-F238E27FC236}">
                <a16:creationId xmlns:a16="http://schemas.microsoft.com/office/drawing/2014/main" id="{4DDDF23F-5D89-293A-DD91-5BC07B2CCB88}"/>
              </a:ext>
            </a:extLst>
          </p:cNvPr>
          <p:cNvSpPr>
            <a:spLocks noGrp="1"/>
          </p:cNvSpPr>
          <p:nvPr>
            <p:ph idx="1"/>
          </p:nvPr>
        </p:nvSpPr>
        <p:spPr>
          <a:xfrm>
            <a:off x="838200" y="1505865"/>
            <a:ext cx="10515600" cy="4717953"/>
          </a:xfrm>
        </p:spPr>
        <p:txBody>
          <a:bodyPr>
            <a:normAutofit lnSpcReduction="10000"/>
          </a:bodyPr>
          <a:lstStyle/>
          <a:p>
            <a:r>
              <a:rPr lang="en-US" sz="3600" dirty="0"/>
              <a:t>STATES HAVE A “</a:t>
            </a:r>
            <a:r>
              <a:rPr lang="en-US" sz="3600" b="1" dirty="0"/>
              <a:t>SAY SO</a:t>
            </a:r>
            <a:r>
              <a:rPr lang="en-US" sz="3600" dirty="0"/>
              <a:t>” WHEN IT COMES TO GAMBLING!</a:t>
            </a:r>
          </a:p>
          <a:p>
            <a:endParaRPr lang="en-US" dirty="0"/>
          </a:p>
          <a:p>
            <a:pPr lvl="1">
              <a:buFont typeface="Wingdings" panose="05000000000000000000" pitchFamily="2" charset="2"/>
              <a:buChar char="Ø"/>
            </a:pPr>
            <a:r>
              <a:rPr lang="en-US" dirty="0"/>
              <a:t>Because states are </a:t>
            </a:r>
            <a:r>
              <a:rPr lang="en-US" b="1" u="sng" dirty="0"/>
              <a:t>not required </a:t>
            </a:r>
            <a:r>
              <a:rPr lang="en-US" dirty="0"/>
              <a:t>to allow 501(c)(19), or other charitable organizations, to engage in gambling at all, they may lawfully regulate such gaming, and place </a:t>
            </a:r>
            <a:r>
              <a:rPr lang="en-US" b="1" u="sng" dirty="0"/>
              <a:t>restrictions on the use of proceeds!</a:t>
            </a:r>
            <a:endParaRPr lang="en-US" dirty="0"/>
          </a:p>
          <a:p>
            <a:pPr lvl="1">
              <a:buFont typeface="Wingdings" panose="05000000000000000000" pitchFamily="2" charset="2"/>
              <a:buChar char="Ø"/>
            </a:pPr>
            <a:endParaRPr lang="en-US" dirty="0"/>
          </a:p>
          <a:p>
            <a:pPr lvl="1">
              <a:buFont typeface="Wingdings" panose="05000000000000000000" pitchFamily="2" charset="2"/>
              <a:buChar char="Ø"/>
            </a:pPr>
            <a:r>
              <a:rPr lang="en-US" dirty="0"/>
              <a:t>So just because an activity is designated a “non-profit charity” by the IRS, </a:t>
            </a:r>
            <a:r>
              <a:rPr lang="en-US" b="1" dirty="0"/>
              <a:t>states are free </a:t>
            </a:r>
            <a:r>
              <a:rPr lang="en-US" dirty="0"/>
              <a:t>to prohibit the activity, or place restrictions on such activities, or the proceeds received via ORC 2915</a:t>
            </a:r>
          </a:p>
          <a:p>
            <a:pPr lvl="2">
              <a:buFont typeface="Wingdings" panose="05000000000000000000" pitchFamily="2" charset="2"/>
              <a:buChar char="Ø"/>
            </a:pPr>
            <a:endParaRPr lang="en-US" dirty="0"/>
          </a:p>
          <a:p>
            <a:pPr lvl="2">
              <a:buFont typeface="Wingdings" panose="05000000000000000000" pitchFamily="2" charset="2"/>
              <a:buChar char="Ø"/>
            </a:pPr>
            <a:r>
              <a:rPr lang="en-US" b="1" dirty="0"/>
              <a:t>IF YOU </a:t>
            </a:r>
            <a:r>
              <a:rPr lang="en-US" b="1" u="sng" dirty="0"/>
              <a:t>DISAGREE</a:t>
            </a:r>
            <a:r>
              <a:rPr lang="en-US" b="1" dirty="0"/>
              <a:t>, WORK WITH THE OHIO LEGISLATURE TO CHANGE THE LAW</a:t>
            </a:r>
          </a:p>
          <a:p>
            <a:pPr lvl="1">
              <a:buFont typeface="Wingdings" panose="05000000000000000000" pitchFamily="2" charset="2"/>
              <a:buChar char="Ø"/>
            </a:pPr>
            <a:endParaRPr lang="en-US" dirty="0"/>
          </a:p>
        </p:txBody>
      </p:sp>
      <p:sp>
        <p:nvSpPr>
          <p:cNvPr id="4" name="TextBox 3">
            <a:extLst>
              <a:ext uri="{FF2B5EF4-FFF2-40B4-BE49-F238E27FC236}">
                <a16:creationId xmlns:a16="http://schemas.microsoft.com/office/drawing/2014/main" id="{52A6E5BE-037B-EB87-C4DE-5375FE98F6AA}"/>
              </a:ext>
            </a:extLst>
          </p:cNvPr>
          <p:cNvSpPr txBox="1"/>
          <p:nvPr/>
        </p:nvSpPr>
        <p:spPr>
          <a:xfrm>
            <a:off x="8526920" y="6380683"/>
            <a:ext cx="3343450" cy="369332"/>
          </a:xfrm>
          <a:prstGeom prst="rect">
            <a:avLst/>
          </a:prstGeom>
          <a:noFill/>
        </p:spPr>
        <p:txBody>
          <a:bodyPr wrap="square" rtlCol="0">
            <a:spAutoFit/>
          </a:bodyPr>
          <a:lstStyle/>
          <a:p>
            <a:r>
              <a:rPr lang="en-US" b="1" dirty="0">
                <a:solidFill>
                  <a:srgbClr val="C00000"/>
                </a:solidFill>
              </a:rPr>
              <a:t>From Baker-Hostetler Briefing</a:t>
            </a:r>
          </a:p>
        </p:txBody>
      </p:sp>
    </p:spTree>
    <p:extLst>
      <p:ext uri="{BB962C8B-B14F-4D97-AF65-F5344CB8AC3E}">
        <p14:creationId xmlns:p14="http://schemas.microsoft.com/office/powerpoint/2010/main" val="19943604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BA51C-2AA2-7F2F-4BC5-E879A057F371}"/>
              </a:ext>
            </a:extLst>
          </p:cNvPr>
          <p:cNvSpPr>
            <a:spLocks noGrp="1"/>
          </p:cNvSpPr>
          <p:nvPr>
            <p:ph type="title"/>
          </p:nvPr>
        </p:nvSpPr>
        <p:spPr>
          <a:xfrm>
            <a:off x="838200" y="264145"/>
            <a:ext cx="10515600" cy="1325563"/>
          </a:xfrm>
        </p:spPr>
        <p:txBody>
          <a:bodyPr/>
          <a:lstStyle/>
          <a:p>
            <a:r>
              <a:rPr lang="en-US" dirty="0"/>
              <a:t>    WHY DO I HAVE TO GIVE 25% OR 50% (IF NET PROFIT IS OVER $33,000) TO A CHARITY</a:t>
            </a:r>
          </a:p>
        </p:txBody>
      </p:sp>
      <p:sp>
        <p:nvSpPr>
          <p:cNvPr id="3" name="Content Placeholder 2">
            <a:extLst>
              <a:ext uri="{FF2B5EF4-FFF2-40B4-BE49-F238E27FC236}">
                <a16:creationId xmlns:a16="http://schemas.microsoft.com/office/drawing/2014/main" id="{ADC7C38E-7640-A8A0-E40D-3BC4C9FE9406}"/>
              </a:ext>
            </a:extLst>
          </p:cNvPr>
          <p:cNvSpPr>
            <a:spLocks noGrp="1"/>
          </p:cNvSpPr>
          <p:nvPr>
            <p:ph idx="1"/>
          </p:nvPr>
        </p:nvSpPr>
        <p:spPr>
          <a:xfrm>
            <a:off x="838200" y="1657330"/>
            <a:ext cx="10515600" cy="4351338"/>
          </a:xfrm>
        </p:spPr>
        <p:txBody>
          <a:bodyPr>
            <a:normAutofit/>
          </a:bodyPr>
          <a:lstStyle/>
          <a:p>
            <a:r>
              <a:rPr lang="en-US" sz="3500" u="sng" dirty="0"/>
              <a:t>ORC 2915.0 </a:t>
            </a:r>
          </a:p>
          <a:p>
            <a:pPr marL="0" indent="0">
              <a:buNone/>
            </a:pPr>
            <a:endParaRPr lang="en-US" dirty="0"/>
          </a:p>
          <a:p>
            <a:pPr lvl="1">
              <a:buFont typeface="Wingdings" panose="05000000000000000000" pitchFamily="2" charset="2"/>
              <a:buChar char="Ø"/>
            </a:pPr>
            <a:r>
              <a:rPr lang="en-US" b="1" dirty="0">
                <a:solidFill>
                  <a:srgbClr val="C00000"/>
                </a:solidFill>
              </a:rPr>
              <a:t>ORC 2915.01(A)(1)(a) </a:t>
            </a:r>
            <a:r>
              <a:rPr lang="en-US" dirty="0"/>
              <a:t>requires </a:t>
            </a:r>
            <a:r>
              <a:rPr lang="en-US" b="1" dirty="0">
                <a:solidFill>
                  <a:srgbClr val="00B050"/>
                </a:solidFill>
              </a:rPr>
              <a:t>a percentage </a:t>
            </a:r>
            <a:r>
              <a:rPr lang="en-US" dirty="0"/>
              <a:t>of the net proceeds to be donated to an organization listed in </a:t>
            </a:r>
            <a:r>
              <a:rPr lang="en-US" b="1" dirty="0">
                <a:solidFill>
                  <a:srgbClr val="C00000"/>
                </a:solidFill>
              </a:rPr>
              <a:t>2915.01(V)(1). </a:t>
            </a:r>
            <a:r>
              <a:rPr lang="en-US" dirty="0"/>
              <a:t>Those are “any organization that is described in subsection 509(a)(1), 509(a)(2), or 509(a)(3) of the Internal Revenue Code and is either a governmental unit or an organization that is tax exempt under subsection 501(a) and described in subsection </a:t>
            </a:r>
            <a:r>
              <a:rPr lang="en-US" b="1" dirty="0">
                <a:solidFill>
                  <a:srgbClr val="00B050"/>
                </a:solidFill>
              </a:rPr>
              <a:t>501(c)(3) </a:t>
            </a:r>
            <a:r>
              <a:rPr lang="en-US" dirty="0"/>
              <a:t>of the Internal Revenue Code.” </a:t>
            </a:r>
          </a:p>
          <a:p>
            <a:pPr marL="457200" lvl="1" indent="0">
              <a:buNone/>
            </a:pPr>
            <a:endParaRPr lang="en-US" dirty="0"/>
          </a:p>
        </p:txBody>
      </p:sp>
      <p:sp>
        <p:nvSpPr>
          <p:cNvPr id="4" name="TextBox 3">
            <a:extLst>
              <a:ext uri="{FF2B5EF4-FFF2-40B4-BE49-F238E27FC236}">
                <a16:creationId xmlns:a16="http://schemas.microsoft.com/office/drawing/2014/main" id="{DE1F4F92-7F2F-88A3-9DDF-4E3B93D5ABB1}"/>
              </a:ext>
            </a:extLst>
          </p:cNvPr>
          <p:cNvSpPr txBox="1"/>
          <p:nvPr/>
        </p:nvSpPr>
        <p:spPr>
          <a:xfrm>
            <a:off x="8526920" y="6380683"/>
            <a:ext cx="3343450" cy="369332"/>
          </a:xfrm>
          <a:prstGeom prst="rect">
            <a:avLst/>
          </a:prstGeom>
          <a:noFill/>
        </p:spPr>
        <p:txBody>
          <a:bodyPr wrap="square" rtlCol="0">
            <a:spAutoFit/>
          </a:bodyPr>
          <a:lstStyle/>
          <a:p>
            <a:r>
              <a:rPr lang="en-US" b="1" dirty="0">
                <a:solidFill>
                  <a:srgbClr val="C00000"/>
                </a:solidFill>
              </a:rPr>
              <a:t>From Baker-Hostetler Briefing</a:t>
            </a:r>
          </a:p>
        </p:txBody>
      </p:sp>
    </p:spTree>
    <p:extLst>
      <p:ext uri="{BB962C8B-B14F-4D97-AF65-F5344CB8AC3E}">
        <p14:creationId xmlns:p14="http://schemas.microsoft.com/office/powerpoint/2010/main" val="725771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76E7DD-9E28-D81D-9B50-159FDDD4301E}"/>
              </a:ext>
            </a:extLst>
          </p:cNvPr>
          <p:cNvSpPr>
            <a:spLocks noGrp="1"/>
          </p:cNvSpPr>
          <p:nvPr>
            <p:ph type="title"/>
          </p:nvPr>
        </p:nvSpPr>
        <p:spPr>
          <a:xfrm>
            <a:off x="740496" y="365125"/>
            <a:ext cx="10782066" cy="1325563"/>
          </a:xfrm>
        </p:spPr>
        <p:txBody>
          <a:bodyPr>
            <a:normAutofit fontScale="90000"/>
          </a:bodyPr>
          <a:lstStyle/>
          <a:p>
            <a:r>
              <a:rPr lang="en-US" dirty="0"/>
              <a:t>What the Law Prohibits Directly, You </a:t>
            </a:r>
            <a:r>
              <a:rPr lang="en-US" b="1" u="sng" dirty="0"/>
              <a:t>cannot</a:t>
            </a:r>
            <a:r>
              <a:rPr lang="en-US" dirty="0"/>
              <a:t> do  </a:t>
            </a:r>
            <a:br>
              <a:rPr lang="en-US" dirty="0"/>
            </a:br>
            <a:r>
              <a:rPr lang="en-US" dirty="0"/>
              <a:t>                                         Indirectly</a:t>
            </a:r>
            <a:br>
              <a:rPr lang="en-US" dirty="0"/>
            </a:br>
            <a:endParaRPr lang="en-US" dirty="0"/>
          </a:p>
        </p:txBody>
      </p:sp>
      <p:sp>
        <p:nvSpPr>
          <p:cNvPr id="3" name="Content Placeholder 2">
            <a:extLst>
              <a:ext uri="{FF2B5EF4-FFF2-40B4-BE49-F238E27FC236}">
                <a16:creationId xmlns:a16="http://schemas.microsoft.com/office/drawing/2014/main" id="{6E41C96D-13CE-AE7C-CE53-77F30B8377E0}"/>
              </a:ext>
            </a:extLst>
          </p:cNvPr>
          <p:cNvSpPr>
            <a:spLocks noGrp="1"/>
          </p:cNvSpPr>
          <p:nvPr>
            <p:ph idx="1"/>
          </p:nvPr>
        </p:nvSpPr>
        <p:spPr/>
        <p:txBody>
          <a:bodyPr>
            <a:normAutofit/>
          </a:bodyPr>
          <a:lstStyle/>
          <a:p>
            <a:endParaRPr lang="en-US" dirty="0"/>
          </a:p>
          <a:p>
            <a:pPr lvl="1"/>
            <a:r>
              <a:rPr lang="en-US" sz="2800" dirty="0"/>
              <a:t>ORC </a:t>
            </a:r>
            <a:r>
              <a:rPr lang="en-US" sz="2800" b="1" dirty="0">
                <a:solidFill>
                  <a:srgbClr val="C00000"/>
                </a:solidFill>
              </a:rPr>
              <a:t>2915.101(A)(1)(a) and 2915.01(V)(1) </a:t>
            </a:r>
            <a:r>
              <a:rPr lang="en-US" sz="2800" b="1" u="sng" dirty="0"/>
              <a:t>prohibit Posts (501 (C)19s </a:t>
            </a:r>
            <a:r>
              <a:rPr lang="en-US" sz="2800" dirty="0"/>
              <a:t>from receiving a percentage of net gaming proceeds that must be donated to a 501(c)(3) </a:t>
            </a:r>
          </a:p>
          <a:p>
            <a:pPr lvl="1"/>
            <a:endParaRPr lang="en-US" sz="2800" dirty="0"/>
          </a:p>
          <a:p>
            <a:pPr lvl="1"/>
            <a:r>
              <a:rPr lang="en-US" sz="2800" dirty="0"/>
              <a:t>Donating the money to a 501(c)(3), that then returns the money to the 501(c)(19), would </a:t>
            </a:r>
            <a:r>
              <a:rPr lang="en-US" sz="2800" b="1" dirty="0"/>
              <a:t>indirectly</a:t>
            </a:r>
            <a:r>
              <a:rPr lang="en-US" sz="2800" dirty="0"/>
              <a:t> do what the statute </a:t>
            </a:r>
            <a:r>
              <a:rPr lang="en-US" sz="2800" b="1" dirty="0"/>
              <a:t>directly</a:t>
            </a:r>
            <a:r>
              <a:rPr lang="en-US" sz="2800" dirty="0"/>
              <a:t> prohibits this would be an unlawful “roundtrip” transaction, akin to money laundering. </a:t>
            </a:r>
          </a:p>
        </p:txBody>
      </p:sp>
      <p:sp>
        <p:nvSpPr>
          <p:cNvPr id="4" name="TextBox 3">
            <a:extLst>
              <a:ext uri="{FF2B5EF4-FFF2-40B4-BE49-F238E27FC236}">
                <a16:creationId xmlns:a16="http://schemas.microsoft.com/office/drawing/2014/main" id="{C3916DFA-66F6-60FB-C815-84DE301CF4C5}"/>
              </a:ext>
            </a:extLst>
          </p:cNvPr>
          <p:cNvSpPr txBox="1"/>
          <p:nvPr/>
        </p:nvSpPr>
        <p:spPr>
          <a:xfrm>
            <a:off x="8526920" y="6380683"/>
            <a:ext cx="3343450" cy="369332"/>
          </a:xfrm>
          <a:prstGeom prst="rect">
            <a:avLst/>
          </a:prstGeom>
          <a:noFill/>
        </p:spPr>
        <p:txBody>
          <a:bodyPr wrap="square" rtlCol="0">
            <a:spAutoFit/>
          </a:bodyPr>
          <a:lstStyle/>
          <a:p>
            <a:r>
              <a:rPr lang="en-US" b="1" dirty="0">
                <a:solidFill>
                  <a:srgbClr val="C00000"/>
                </a:solidFill>
              </a:rPr>
              <a:t>From Baker-Hostetler Briefing</a:t>
            </a:r>
          </a:p>
        </p:txBody>
      </p:sp>
    </p:spTree>
    <p:extLst>
      <p:ext uri="{BB962C8B-B14F-4D97-AF65-F5344CB8AC3E}">
        <p14:creationId xmlns:p14="http://schemas.microsoft.com/office/powerpoint/2010/main" val="12642445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B29C3F-AF25-7C62-D80F-A94066311486}"/>
              </a:ext>
            </a:extLst>
          </p:cNvPr>
          <p:cNvSpPr>
            <a:spLocks noGrp="1"/>
          </p:cNvSpPr>
          <p:nvPr>
            <p:ph type="sldNum" sz="quarter" idx="429496729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27A211-0E91-7641-831C-9E26AB777CBF}" type="slidenum">
              <a:rPr kumimoji="0" lang="en-US" sz="1000" b="0" i="0" u="none" strike="noStrike" kern="1200" cap="none" spc="0" normalizeH="0" baseline="0" noProof="0" smtClean="0">
                <a:ln>
                  <a:noFill/>
                </a:ln>
                <a:solidFill>
                  <a:srgbClr val="000000">
                    <a:tint val="75000"/>
                  </a:srgbClr>
                </a:solidFill>
                <a:effectLst/>
                <a:uLnTx/>
                <a:uFillTx/>
                <a:latin typeface="Times"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000" b="0" i="0" u="none" strike="noStrike" kern="1200" cap="none" spc="0" normalizeH="0" baseline="0" noProof="0" dirty="0">
              <a:ln>
                <a:noFill/>
              </a:ln>
              <a:solidFill>
                <a:srgbClr val="000000">
                  <a:tint val="75000"/>
                </a:srgbClr>
              </a:solidFill>
              <a:effectLst/>
              <a:uLnTx/>
              <a:uFillTx/>
              <a:latin typeface="Times" pitchFamily="2" charset="0"/>
              <a:ea typeface="+mn-ea"/>
              <a:cs typeface="+mn-cs"/>
            </a:endParaRPr>
          </a:p>
        </p:txBody>
      </p:sp>
      <p:sp>
        <p:nvSpPr>
          <p:cNvPr id="3" name="TextBox 2">
            <a:extLst>
              <a:ext uri="{FF2B5EF4-FFF2-40B4-BE49-F238E27FC236}">
                <a16:creationId xmlns:a16="http://schemas.microsoft.com/office/drawing/2014/main" id="{431B7AEF-611F-A89A-8D3E-8E142D6C8B8A}"/>
              </a:ext>
            </a:extLst>
          </p:cNvPr>
          <p:cNvSpPr txBox="1"/>
          <p:nvPr/>
        </p:nvSpPr>
        <p:spPr>
          <a:xfrm>
            <a:off x="1732229" y="241602"/>
            <a:ext cx="8727541" cy="461665"/>
          </a:xfrm>
          <a:prstGeom prst="rect">
            <a:avLst/>
          </a:prstGeom>
          <a:noFill/>
          <a:ln w="28575">
            <a:solidFill>
              <a:schemeClr val="tx1"/>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VFW Post’s Net Instant Bingo Earnings (UNDER $330,000) </a:t>
            </a:r>
          </a:p>
        </p:txBody>
      </p:sp>
      <p:sp>
        <p:nvSpPr>
          <p:cNvPr id="4" name="Arrow: Down 3">
            <a:extLst>
              <a:ext uri="{FF2B5EF4-FFF2-40B4-BE49-F238E27FC236}">
                <a16:creationId xmlns:a16="http://schemas.microsoft.com/office/drawing/2014/main" id="{E048AD9B-0830-C083-955D-F3474C7C1C19}"/>
              </a:ext>
            </a:extLst>
          </p:cNvPr>
          <p:cNvSpPr/>
          <p:nvPr/>
        </p:nvSpPr>
        <p:spPr>
          <a:xfrm>
            <a:off x="3612307" y="984528"/>
            <a:ext cx="1475894" cy="123377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89C7870-A14C-B5AC-7074-0B926BFBD1D9}"/>
              </a:ext>
            </a:extLst>
          </p:cNvPr>
          <p:cNvSpPr txBox="1"/>
          <p:nvPr/>
        </p:nvSpPr>
        <p:spPr>
          <a:xfrm>
            <a:off x="958027" y="4582093"/>
            <a:ext cx="4573221" cy="2062103"/>
          </a:xfrm>
          <a:prstGeom prst="rect">
            <a:avLst/>
          </a:prstGeom>
          <a:noFill/>
          <a:ln w="28575">
            <a:solidFill>
              <a:schemeClr val="tx1"/>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Any organization with a “charitable purpose” </a:t>
            </a:r>
            <a:r>
              <a:rPr kumimoji="0" lang="en-US" sz="2000" b="0" i="0" u="none" strike="noStrike" kern="1200" cap="none" spc="0" normalizeH="0" baseline="0" noProof="0" dirty="0">
                <a:ln>
                  <a:noFill/>
                </a:ln>
                <a:solidFill>
                  <a:srgbClr val="000000"/>
                </a:solidFill>
                <a:effectLst/>
                <a:uLnTx/>
                <a:uFillTx/>
                <a:latin typeface="Calibri" panose="020F0502020204030204"/>
                <a:ea typeface="+mn-ea"/>
                <a:cs typeface="+mn-cs"/>
              </a:rPr>
              <a:t>R.C. 2915.01(V)(1)</a:t>
            </a:r>
          </a:p>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endParaRPr kumimoji="0" lang="en-US" sz="20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000" b="1" i="0" u="sng" strike="noStrike" kern="1200" cap="none" spc="0" normalizeH="0" baseline="0" noProof="0" dirty="0">
                <a:ln>
                  <a:noFill/>
                </a:ln>
                <a:solidFill>
                  <a:srgbClr val="FF0000"/>
                </a:solidFill>
                <a:effectLst/>
                <a:uLnTx/>
                <a:uFillTx/>
                <a:latin typeface="Calibri" panose="020F0502020204030204"/>
                <a:ea typeface="+mn-ea"/>
                <a:cs typeface="+mn-cs"/>
              </a:rPr>
              <a:t>Cannot </a:t>
            </a:r>
            <a:r>
              <a:rPr kumimoji="0" lang="en-US" sz="2000" b="1" i="0" u="none" strike="noStrike" kern="1200" cap="none" spc="0" normalizeH="0" baseline="0" noProof="0" dirty="0">
                <a:ln>
                  <a:noFill/>
                </a:ln>
                <a:solidFill>
                  <a:srgbClr val="FF0000"/>
                </a:solidFill>
                <a:effectLst/>
                <a:uLnTx/>
                <a:uFillTx/>
                <a:latin typeface="Calibri" panose="020F0502020204030204"/>
                <a:ea typeface="+mn-ea"/>
                <a:cs typeface="+mn-cs"/>
              </a:rPr>
              <a:t>be donated to 501(c)(19) organizations or Posts or anything else under R.C. 2915.01(V)(2)</a:t>
            </a:r>
          </a:p>
        </p:txBody>
      </p:sp>
      <p:sp>
        <p:nvSpPr>
          <p:cNvPr id="8" name="TextBox 7">
            <a:extLst>
              <a:ext uri="{FF2B5EF4-FFF2-40B4-BE49-F238E27FC236}">
                <a16:creationId xmlns:a16="http://schemas.microsoft.com/office/drawing/2014/main" id="{DD5A62FC-67D1-E20A-6CEB-4DC50ABD21AD}"/>
              </a:ext>
            </a:extLst>
          </p:cNvPr>
          <p:cNvSpPr txBox="1"/>
          <p:nvPr/>
        </p:nvSpPr>
        <p:spPr>
          <a:xfrm>
            <a:off x="3663951" y="1244855"/>
            <a:ext cx="1375630" cy="523220"/>
          </a:xfrm>
          <a:prstGeom prst="rect">
            <a:avLst/>
          </a:prstGeom>
          <a:noFill/>
          <a:ln w="28575">
            <a:no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800" b="0" i="0" u="none" strike="noStrike" kern="1200" cap="none" spc="0" normalizeH="0" baseline="0" noProof="0" dirty="0">
                <a:ln>
                  <a:noFill/>
                </a:ln>
                <a:solidFill>
                  <a:srgbClr val="FFFFFF"/>
                </a:solidFill>
                <a:effectLst/>
                <a:uLnTx/>
                <a:uFillTx/>
                <a:latin typeface="Calibri" panose="020F0502020204030204"/>
                <a:ea typeface="+mn-ea"/>
                <a:cs typeface="+mn-cs"/>
              </a:rPr>
              <a:t>25%</a:t>
            </a:r>
          </a:p>
        </p:txBody>
      </p:sp>
      <p:sp>
        <p:nvSpPr>
          <p:cNvPr id="10" name="Arrow: Down 9">
            <a:extLst>
              <a:ext uri="{FF2B5EF4-FFF2-40B4-BE49-F238E27FC236}">
                <a16:creationId xmlns:a16="http://schemas.microsoft.com/office/drawing/2014/main" id="{E2E91F9F-342F-C6C5-CADE-C85477BAA615}"/>
              </a:ext>
            </a:extLst>
          </p:cNvPr>
          <p:cNvSpPr/>
          <p:nvPr/>
        </p:nvSpPr>
        <p:spPr>
          <a:xfrm>
            <a:off x="7103800" y="984528"/>
            <a:ext cx="1475894" cy="123377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47BDD810-3900-B11D-A8B5-763D18D16716}"/>
              </a:ext>
            </a:extLst>
          </p:cNvPr>
          <p:cNvSpPr txBox="1"/>
          <p:nvPr/>
        </p:nvSpPr>
        <p:spPr>
          <a:xfrm>
            <a:off x="7153932" y="1244855"/>
            <a:ext cx="1375630" cy="523220"/>
          </a:xfrm>
          <a:prstGeom prst="rect">
            <a:avLst/>
          </a:prstGeom>
          <a:noFill/>
          <a:ln w="28575">
            <a:no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800" b="0" i="0" u="none" strike="noStrike" kern="1200" cap="none" spc="0" normalizeH="0" baseline="0" noProof="0" dirty="0">
                <a:ln>
                  <a:noFill/>
                </a:ln>
                <a:solidFill>
                  <a:srgbClr val="FFFFFF"/>
                </a:solidFill>
                <a:effectLst/>
                <a:uLnTx/>
                <a:uFillTx/>
                <a:latin typeface="Calibri" panose="020F0502020204030204"/>
                <a:ea typeface="+mn-ea"/>
                <a:cs typeface="+mn-cs"/>
              </a:rPr>
              <a:t>75%</a:t>
            </a:r>
          </a:p>
        </p:txBody>
      </p:sp>
      <p:sp>
        <p:nvSpPr>
          <p:cNvPr id="12" name="TextBox 11">
            <a:extLst>
              <a:ext uri="{FF2B5EF4-FFF2-40B4-BE49-F238E27FC236}">
                <a16:creationId xmlns:a16="http://schemas.microsoft.com/office/drawing/2014/main" id="{65D6519C-B31F-605A-39CC-2122A20557F6}"/>
              </a:ext>
            </a:extLst>
          </p:cNvPr>
          <p:cNvSpPr txBox="1"/>
          <p:nvPr/>
        </p:nvSpPr>
        <p:spPr>
          <a:xfrm>
            <a:off x="6736130" y="2478625"/>
            <a:ext cx="2211233" cy="461665"/>
          </a:xfrm>
          <a:prstGeom prst="rect">
            <a:avLst/>
          </a:prstGeom>
          <a:noFill/>
          <a:ln w="28575">
            <a:solidFill>
              <a:schemeClr val="tx1"/>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Funds to keep</a:t>
            </a:r>
          </a:p>
        </p:txBody>
      </p:sp>
      <p:sp>
        <p:nvSpPr>
          <p:cNvPr id="13" name="TextBox 12">
            <a:extLst>
              <a:ext uri="{FF2B5EF4-FFF2-40B4-BE49-F238E27FC236}">
                <a16:creationId xmlns:a16="http://schemas.microsoft.com/office/drawing/2014/main" id="{CF0F533C-E0D0-CD21-5B01-AD01AEB33BA9}"/>
              </a:ext>
            </a:extLst>
          </p:cNvPr>
          <p:cNvSpPr txBox="1"/>
          <p:nvPr/>
        </p:nvSpPr>
        <p:spPr>
          <a:xfrm>
            <a:off x="3244638" y="2478625"/>
            <a:ext cx="2211233" cy="461665"/>
          </a:xfrm>
          <a:prstGeom prst="rect">
            <a:avLst/>
          </a:prstGeom>
          <a:noFill/>
          <a:ln w="28575">
            <a:solidFill>
              <a:schemeClr val="tx1"/>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Funds to donate</a:t>
            </a:r>
          </a:p>
        </p:txBody>
      </p:sp>
      <p:sp>
        <p:nvSpPr>
          <p:cNvPr id="14" name="TextBox 13">
            <a:extLst>
              <a:ext uri="{FF2B5EF4-FFF2-40B4-BE49-F238E27FC236}">
                <a16:creationId xmlns:a16="http://schemas.microsoft.com/office/drawing/2014/main" id="{7EE87942-BD30-B6F2-D1F0-D83F92E2B4D0}"/>
              </a:ext>
            </a:extLst>
          </p:cNvPr>
          <p:cNvSpPr txBox="1"/>
          <p:nvPr/>
        </p:nvSpPr>
        <p:spPr>
          <a:xfrm>
            <a:off x="6403888" y="4685837"/>
            <a:ext cx="5181599" cy="1569660"/>
          </a:xfrm>
          <a:prstGeom prst="rect">
            <a:avLst/>
          </a:prstGeom>
          <a:noFill/>
          <a:ln w="28575">
            <a:solidFill>
              <a:schemeClr val="tx1"/>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Can be spent on member-only benefits</a:t>
            </a:r>
          </a:p>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(i.e., entertainment, operations, etc.)</a:t>
            </a:r>
          </a:p>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endPar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1" i="0" u="sng" strike="noStrike" kern="1200" cap="none" spc="0" normalizeH="0" baseline="0" noProof="0" dirty="0">
                <a:ln>
                  <a:noFill/>
                </a:ln>
                <a:solidFill>
                  <a:srgbClr val="FF0000"/>
                </a:solidFill>
                <a:effectLst/>
                <a:uLnTx/>
                <a:uFillTx/>
                <a:latin typeface="Calibri" panose="020F0502020204030204"/>
                <a:ea typeface="+mn-ea"/>
                <a:cs typeface="+mn-cs"/>
              </a:rPr>
              <a:t>Can</a:t>
            </a:r>
            <a:r>
              <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rPr>
              <a:t> be limited to members</a:t>
            </a:r>
          </a:p>
        </p:txBody>
      </p:sp>
      <p:sp>
        <p:nvSpPr>
          <p:cNvPr id="15" name="Arrow: Down 14">
            <a:extLst>
              <a:ext uri="{FF2B5EF4-FFF2-40B4-BE49-F238E27FC236}">
                <a16:creationId xmlns:a16="http://schemas.microsoft.com/office/drawing/2014/main" id="{1166139D-EE8D-8335-0144-6147DF3C18AF}"/>
              </a:ext>
            </a:extLst>
          </p:cNvPr>
          <p:cNvSpPr/>
          <p:nvPr/>
        </p:nvSpPr>
        <p:spPr>
          <a:xfrm rot="1757674">
            <a:off x="2874359" y="3224459"/>
            <a:ext cx="1475894" cy="123377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srgbClr val="FFFFFF"/>
                </a:solidFill>
                <a:effectLst/>
                <a:uLnTx/>
                <a:uFillTx/>
                <a:latin typeface="Calibri" panose="020F0502020204030204"/>
                <a:ea typeface="+mn-ea"/>
                <a:cs typeface="+mn-cs"/>
              </a:rPr>
              <a:t>VFWOC</a:t>
            </a:r>
          </a:p>
        </p:txBody>
      </p:sp>
      <p:sp>
        <p:nvSpPr>
          <p:cNvPr id="16" name="Arrow: Down 15">
            <a:extLst>
              <a:ext uri="{FF2B5EF4-FFF2-40B4-BE49-F238E27FC236}">
                <a16:creationId xmlns:a16="http://schemas.microsoft.com/office/drawing/2014/main" id="{9F5F6DED-9A9A-77C1-11AC-9A0947D67518}"/>
              </a:ext>
            </a:extLst>
          </p:cNvPr>
          <p:cNvSpPr/>
          <p:nvPr/>
        </p:nvSpPr>
        <p:spPr>
          <a:xfrm rot="19832325">
            <a:off x="7791615" y="3223468"/>
            <a:ext cx="1475894" cy="123377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FFFFFF"/>
                </a:solidFill>
                <a:effectLst/>
                <a:uLnTx/>
                <a:uFillTx/>
                <a:latin typeface="Calibri" panose="020F0502020204030204"/>
                <a:ea typeface="+mn-ea"/>
                <a:cs typeface="+mn-cs"/>
              </a:rPr>
              <a:t>POST</a:t>
            </a:r>
          </a:p>
        </p:txBody>
      </p:sp>
    </p:spTree>
    <p:extLst>
      <p:ext uri="{BB962C8B-B14F-4D97-AF65-F5344CB8AC3E}">
        <p14:creationId xmlns:p14="http://schemas.microsoft.com/office/powerpoint/2010/main" val="38817007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CBE147-ABB3-4588-B574-45668CD87B43}"/>
              </a:ext>
            </a:extLst>
          </p:cNvPr>
          <p:cNvSpPr>
            <a:spLocks noGrp="1"/>
          </p:cNvSpPr>
          <p:nvPr>
            <p:ph type="title"/>
          </p:nvPr>
        </p:nvSpPr>
        <p:spPr/>
        <p:txBody>
          <a:bodyPr/>
          <a:lstStyle/>
          <a:p>
            <a:r>
              <a:rPr lang="en-US" dirty="0"/>
              <a:t>                CHECK WRITING FEEDBACK</a:t>
            </a:r>
          </a:p>
        </p:txBody>
      </p:sp>
      <p:sp>
        <p:nvSpPr>
          <p:cNvPr id="3" name="Content Placeholder 2">
            <a:extLst>
              <a:ext uri="{FF2B5EF4-FFF2-40B4-BE49-F238E27FC236}">
                <a16:creationId xmlns:a16="http://schemas.microsoft.com/office/drawing/2014/main" id="{86F531E2-7A27-0543-FCCE-2AA6502B316F}"/>
              </a:ext>
            </a:extLst>
          </p:cNvPr>
          <p:cNvSpPr>
            <a:spLocks noGrp="1"/>
          </p:cNvSpPr>
          <p:nvPr>
            <p:ph idx="1"/>
          </p:nvPr>
        </p:nvSpPr>
        <p:spPr>
          <a:xfrm>
            <a:off x="838200" y="1386348"/>
            <a:ext cx="10515600" cy="4790615"/>
          </a:xfrm>
        </p:spPr>
        <p:txBody>
          <a:bodyPr>
            <a:normAutofit fontScale="92500" lnSpcReduction="10000"/>
          </a:bodyPr>
          <a:lstStyle/>
          <a:p>
            <a:r>
              <a:rPr lang="en-US" dirty="0"/>
              <a:t>The “To” line of a check is the “</a:t>
            </a:r>
            <a:r>
              <a:rPr lang="en-US" u="sng" dirty="0"/>
              <a:t>most important</a:t>
            </a:r>
            <a:r>
              <a:rPr lang="en-US" dirty="0"/>
              <a:t>” line for audit purposes to ensure charity dollars are being used properly!!</a:t>
            </a:r>
          </a:p>
          <a:p>
            <a:r>
              <a:rPr lang="en-US" dirty="0"/>
              <a:t>“Memo” section of a check helps in “amplifying” the “To” line</a:t>
            </a:r>
          </a:p>
          <a:p>
            <a:r>
              <a:rPr lang="en-US" dirty="0"/>
              <a:t>If you have bad handwriting, like me, don’t be afraid to “print”</a:t>
            </a:r>
          </a:p>
          <a:p>
            <a:r>
              <a:rPr lang="en-US" dirty="0"/>
              <a:t>Responding to “requests for information” is </a:t>
            </a:r>
            <a:r>
              <a:rPr lang="en-US" b="1" dirty="0">
                <a:solidFill>
                  <a:srgbClr val="C00000"/>
                </a:solidFill>
              </a:rPr>
              <a:t>required</a:t>
            </a:r>
            <a:r>
              <a:rPr lang="en-US" dirty="0"/>
              <a:t> to ensure I and my team are doing our “due diligence, i.e., “good staff work”!</a:t>
            </a:r>
          </a:p>
          <a:p>
            <a:r>
              <a:rPr lang="en-US" dirty="0"/>
              <a:t>Requests for “repayment” are now signed by the </a:t>
            </a:r>
            <a:r>
              <a:rPr lang="en-US" b="1" dirty="0">
                <a:solidFill>
                  <a:srgbClr val="C00000"/>
                </a:solidFill>
              </a:rPr>
              <a:t>“Executive Director”</a:t>
            </a:r>
            <a:r>
              <a:rPr lang="en-US" dirty="0"/>
              <a:t>  If honest mistake was made, repayment may be waived in lieu of using event as a </a:t>
            </a:r>
            <a:r>
              <a:rPr lang="en-US" b="1" dirty="0">
                <a:solidFill>
                  <a:srgbClr val="C00000"/>
                </a:solidFill>
              </a:rPr>
              <a:t>“learning exercise” </a:t>
            </a:r>
          </a:p>
          <a:p>
            <a:pPr marL="0" indent="0">
              <a:buNone/>
            </a:pPr>
            <a:endParaRPr lang="en-US" b="1" dirty="0">
              <a:solidFill>
                <a:srgbClr val="C00000"/>
              </a:solidFill>
            </a:endParaRPr>
          </a:p>
          <a:p>
            <a:pPr marL="0" indent="0">
              <a:buNone/>
            </a:pPr>
            <a:r>
              <a:rPr lang="en-US" b="1" dirty="0">
                <a:solidFill>
                  <a:srgbClr val="C00000"/>
                </a:solidFill>
              </a:rPr>
              <a:t>       OVERHEAD QUESTION:  FOR PAYBACK WHERE DOES THE MONEY  </a:t>
            </a:r>
            <a:br>
              <a:rPr lang="en-US" b="1" dirty="0">
                <a:solidFill>
                  <a:srgbClr val="C00000"/>
                </a:solidFill>
              </a:rPr>
            </a:br>
            <a:r>
              <a:rPr lang="en-US" b="1" dirty="0">
                <a:solidFill>
                  <a:srgbClr val="C00000"/>
                </a:solidFill>
              </a:rPr>
              <a:t>                                                             COME FROM AND WHAT HAPPENS TO IT!</a:t>
            </a:r>
          </a:p>
        </p:txBody>
      </p:sp>
    </p:spTree>
    <p:extLst>
      <p:ext uri="{BB962C8B-B14F-4D97-AF65-F5344CB8AC3E}">
        <p14:creationId xmlns:p14="http://schemas.microsoft.com/office/powerpoint/2010/main" val="20867401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4AE3A-7590-3DEA-AC76-4529392EA452}"/>
              </a:ext>
            </a:extLst>
          </p:cNvPr>
          <p:cNvSpPr>
            <a:spLocks noGrp="1"/>
          </p:cNvSpPr>
          <p:nvPr>
            <p:ph type="title"/>
          </p:nvPr>
        </p:nvSpPr>
        <p:spPr>
          <a:xfrm>
            <a:off x="838199" y="1"/>
            <a:ext cx="10768343" cy="1348966"/>
          </a:xfrm>
        </p:spPr>
        <p:txBody>
          <a:bodyPr>
            <a:normAutofit fontScale="90000"/>
          </a:bodyPr>
          <a:lstStyle/>
          <a:p>
            <a:pPr algn="ctr"/>
            <a:br>
              <a:rPr lang="en-US" dirty="0"/>
            </a:br>
            <a:r>
              <a:rPr lang="en-US" b="1" dirty="0">
                <a:solidFill>
                  <a:srgbClr val="FF0000"/>
                </a:solidFill>
              </a:rPr>
              <a:t>THINK BEFORE YOU EXPEND</a:t>
            </a:r>
            <a:br>
              <a:rPr lang="en-US" dirty="0"/>
            </a:br>
            <a:r>
              <a:rPr lang="en-US" dirty="0"/>
              <a:t>BE HONEST AND EXECUTE COMMON SENSE!</a:t>
            </a:r>
          </a:p>
        </p:txBody>
      </p:sp>
      <p:sp>
        <p:nvSpPr>
          <p:cNvPr id="5" name="TextBox 4">
            <a:extLst>
              <a:ext uri="{FF2B5EF4-FFF2-40B4-BE49-F238E27FC236}">
                <a16:creationId xmlns:a16="http://schemas.microsoft.com/office/drawing/2014/main" id="{22302C63-48B0-A67E-B832-9136C8F13EA1}"/>
              </a:ext>
            </a:extLst>
          </p:cNvPr>
          <p:cNvSpPr txBox="1"/>
          <p:nvPr/>
        </p:nvSpPr>
        <p:spPr>
          <a:xfrm>
            <a:off x="838200" y="1749307"/>
            <a:ext cx="10587273" cy="4524315"/>
          </a:xfrm>
          <a:prstGeom prst="rect">
            <a:avLst/>
          </a:prstGeom>
          <a:noFill/>
        </p:spPr>
        <p:txBody>
          <a:bodyPr wrap="square">
            <a:spAutoFit/>
          </a:bodyPr>
          <a:lstStyle/>
          <a:p>
            <a:r>
              <a:rPr lang="en-US" sz="2400" dirty="0"/>
              <a:t>There are countless scenarios, and admittedly some grey areas. So how do you know if an expense is permissible? If you honestly answer two questions you will probably be all right:</a:t>
            </a:r>
          </a:p>
          <a:p>
            <a:endParaRPr lang="en-US" sz="2400" dirty="0"/>
          </a:p>
          <a:p>
            <a:pPr lvl="1"/>
            <a:r>
              <a:rPr lang="en-US" sz="2400" dirty="0"/>
              <a:t>Is the true intent and purpose to help veterans or a charitable subset of the public? </a:t>
            </a:r>
          </a:p>
          <a:p>
            <a:endParaRPr lang="en-US" sz="2400" dirty="0"/>
          </a:p>
          <a:p>
            <a:pPr lvl="1"/>
            <a:r>
              <a:rPr lang="en-US" sz="2400" dirty="0"/>
              <a:t>Will veterans generally, or the relevant subset of the public, have the same eligibility for the benefit, and receive the benefit on the same terms? </a:t>
            </a:r>
          </a:p>
          <a:p>
            <a:pPr lvl="1"/>
            <a:endParaRPr lang="en-US" sz="2400" dirty="0"/>
          </a:p>
          <a:p>
            <a:pPr lvl="1"/>
            <a:r>
              <a:rPr lang="en-US" sz="2400" dirty="0"/>
              <a:t>The money is </a:t>
            </a:r>
            <a:r>
              <a:rPr lang="en-US" sz="2400" u="sng" dirty="0"/>
              <a:t>not</a:t>
            </a:r>
            <a:r>
              <a:rPr lang="en-US" sz="2400" dirty="0"/>
              <a:t> going to the 501(c) 19, i.e., Post - </a:t>
            </a:r>
            <a:r>
              <a:rPr lang="en-US" sz="2400" b="1" dirty="0"/>
              <a:t>This is why VFWOC IS </a:t>
            </a:r>
            <a:r>
              <a:rPr lang="en-US" sz="2400" b="1" dirty="0">
                <a:solidFill>
                  <a:srgbClr val="FF0000"/>
                </a:solidFill>
              </a:rPr>
              <a:t>“picky” </a:t>
            </a:r>
            <a:r>
              <a:rPr lang="en-US" sz="2400" b="1" dirty="0"/>
              <a:t>on the “To” Block of a check and the memo section!!</a:t>
            </a:r>
          </a:p>
        </p:txBody>
      </p:sp>
      <p:sp>
        <p:nvSpPr>
          <p:cNvPr id="3" name="TextBox 2">
            <a:extLst>
              <a:ext uri="{FF2B5EF4-FFF2-40B4-BE49-F238E27FC236}">
                <a16:creationId xmlns:a16="http://schemas.microsoft.com/office/drawing/2014/main" id="{1798054A-040B-B893-3AB4-393F026ECD00}"/>
              </a:ext>
            </a:extLst>
          </p:cNvPr>
          <p:cNvSpPr txBox="1"/>
          <p:nvPr/>
        </p:nvSpPr>
        <p:spPr>
          <a:xfrm>
            <a:off x="7124466" y="6412020"/>
            <a:ext cx="4901257" cy="369332"/>
          </a:xfrm>
          <a:prstGeom prst="rect">
            <a:avLst/>
          </a:prstGeom>
          <a:noFill/>
        </p:spPr>
        <p:txBody>
          <a:bodyPr wrap="square" rtlCol="0">
            <a:spAutoFit/>
          </a:bodyPr>
          <a:lstStyle/>
          <a:p>
            <a:r>
              <a:rPr lang="en-US" b="1" dirty="0">
                <a:solidFill>
                  <a:srgbClr val="C00000"/>
                </a:solidFill>
              </a:rPr>
              <a:t>DERIVED FROM BAKER-HOSTETLER BRIEFING</a:t>
            </a:r>
          </a:p>
        </p:txBody>
      </p:sp>
    </p:spTree>
    <p:extLst>
      <p:ext uri="{BB962C8B-B14F-4D97-AF65-F5344CB8AC3E}">
        <p14:creationId xmlns:p14="http://schemas.microsoft.com/office/powerpoint/2010/main" val="845431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78EE0-18C5-0397-7592-156EB1828176}"/>
              </a:ext>
            </a:extLst>
          </p:cNvPr>
          <p:cNvSpPr>
            <a:spLocks noGrp="1"/>
          </p:cNvSpPr>
          <p:nvPr>
            <p:ph type="title"/>
          </p:nvPr>
        </p:nvSpPr>
        <p:spPr/>
        <p:txBody>
          <a:bodyPr/>
          <a:lstStyle/>
          <a:p>
            <a:r>
              <a:rPr lang="en-US" dirty="0"/>
              <a:t>    DEFINITION OF VFWOC SPONSORSHIPS</a:t>
            </a:r>
          </a:p>
        </p:txBody>
      </p:sp>
      <p:sp>
        <p:nvSpPr>
          <p:cNvPr id="3" name="Content Placeholder 2">
            <a:extLst>
              <a:ext uri="{FF2B5EF4-FFF2-40B4-BE49-F238E27FC236}">
                <a16:creationId xmlns:a16="http://schemas.microsoft.com/office/drawing/2014/main" id="{8D2778AD-F7C7-1765-F6C9-93CE746BEE44}"/>
              </a:ext>
            </a:extLst>
          </p:cNvPr>
          <p:cNvSpPr>
            <a:spLocks noGrp="1"/>
          </p:cNvSpPr>
          <p:nvPr>
            <p:ph idx="1"/>
          </p:nvPr>
        </p:nvSpPr>
        <p:spPr/>
        <p:txBody>
          <a:bodyPr>
            <a:normAutofit fontScale="92500"/>
          </a:bodyPr>
          <a:lstStyle/>
          <a:p>
            <a:r>
              <a:rPr lang="en-US" dirty="0"/>
              <a:t>THE FOLLOWING DEFINITIONS ARE USED TO PROPERLY ACCOUNT FOR SPONSORSHIPS IN THE VFWOC SAGE ACCOUNTING SOFTWARE:</a:t>
            </a:r>
          </a:p>
          <a:p>
            <a:pPr lvl="1">
              <a:buFont typeface="Wingdings" panose="05000000000000000000" pitchFamily="2" charset="2"/>
              <a:buChar char="Ø"/>
            </a:pPr>
            <a:endParaRPr lang="en-US" dirty="0"/>
          </a:p>
          <a:p>
            <a:pPr lvl="1">
              <a:buFont typeface="Wingdings" panose="05000000000000000000" pitchFamily="2" charset="2"/>
              <a:buChar char="Ø"/>
            </a:pPr>
            <a:r>
              <a:rPr lang="en-US" dirty="0"/>
              <a:t>BOD SPONSORSHIP:  DONATION APPROVED BY VOTE OF THE BOD (NO LIMIT PER DONATION, 2025 BUDGET LIMIT $500,000)</a:t>
            </a:r>
          </a:p>
          <a:p>
            <a:pPr lvl="1">
              <a:buFont typeface="Wingdings" panose="05000000000000000000" pitchFamily="2" charset="2"/>
              <a:buChar char="Ø"/>
            </a:pPr>
            <a:endParaRPr lang="en-US" dirty="0"/>
          </a:p>
          <a:p>
            <a:pPr lvl="1">
              <a:buFont typeface="Wingdings" panose="05000000000000000000" pitchFamily="2" charset="2"/>
              <a:buChar char="Ø"/>
            </a:pPr>
            <a:r>
              <a:rPr lang="en-US" dirty="0"/>
              <a:t>ED SPONSORSHIP:  DONATION APPROVED BY THE ED ($6,000 LIMIT PER DONATION, 2025 BUDGET LIMIT $50,000)</a:t>
            </a:r>
          </a:p>
          <a:p>
            <a:pPr lvl="1">
              <a:buFont typeface="Wingdings" panose="05000000000000000000" pitchFamily="2" charset="2"/>
              <a:buChar char="Ø"/>
            </a:pPr>
            <a:endParaRPr lang="en-US" dirty="0"/>
          </a:p>
          <a:p>
            <a:pPr lvl="1">
              <a:buFont typeface="Wingdings" panose="05000000000000000000" pitchFamily="2" charset="2"/>
              <a:buChar char="Ø"/>
            </a:pPr>
            <a:r>
              <a:rPr lang="en-US" dirty="0"/>
              <a:t>RELIEF FUND SPONSORSHIP:  NOT A DONATION PER SE, RATHER APPROVAL OF A FORMAL “REQUEST FOR ASSISTANCE.”  APPROVED BY ED WITH A $6,000 LIMIT PER DONATION</a:t>
            </a:r>
          </a:p>
        </p:txBody>
      </p:sp>
    </p:spTree>
    <p:extLst>
      <p:ext uri="{BB962C8B-B14F-4D97-AF65-F5344CB8AC3E}">
        <p14:creationId xmlns:p14="http://schemas.microsoft.com/office/powerpoint/2010/main" val="42472476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80C443-0465-C9B5-0BA6-424F04E70A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93F7C41-44E2-F1EC-9F6A-9729EDDF1879}"/>
              </a:ext>
            </a:extLst>
          </p:cNvPr>
          <p:cNvSpPr>
            <a:spLocks noGrp="1"/>
          </p:cNvSpPr>
          <p:nvPr>
            <p:ph type="title"/>
          </p:nvPr>
        </p:nvSpPr>
        <p:spPr>
          <a:xfrm>
            <a:off x="919681" y="1107519"/>
            <a:ext cx="10515600" cy="1325563"/>
          </a:xfrm>
        </p:spPr>
        <p:txBody>
          <a:bodyPr>
            <a:normAutofit fontScale="90000"/>
          </a:bodyPr>
          <a:lstStyle/>
          <a:p>
            <a:pPr algn="ctr"/>
            <a:br>
              <a:rPr lang="en-US" dirty="0"/>
            </a:br>
            <a:br>
              <a:rPr lang="en-US" dirty="0"/>
            </a:br>
            <a:br>
              <a:rPr lang="en-US" dirty="0"/>
            </a:br>
            <a:br>
              <a:rPr lang="en-US" dirty="0"/>
            </a:br>
            <a:br>
              <a:rPr lang="en-US" dirty="0"/>
            </a:br>
            <a:br>
              <a:rPr lang="en-US" dirty="0"/>
            </a:br>
            <a:br>
              <a:rPr lang="en-US" dirty="0"/>
            </a:br>
            <a:r>
              <a:rPr lang="en-US" dirty="0"/>
              <a:t>ELECTION OF 4</a:t>
            </a:r>
            <a:r>
              <a:rPr lang="en-US" baseline="30000" dirty="0"/>
              <a:t>TH</a:t>
            </a:r>
            <a:r>
              <a:rPr lang="en-US" dirty="0"/>
              <a:t> YEAR BOARD DIRECTOR REPLACING </a:t>
            </a:r>
            <a:r>
              <a:rPr lang="en-US" u="sng" dirty="0"/>
              <a:t>TOM LEININGER</a:t>
            </a:r>
            <a:br>
              <a:rPr lang="en-US" dirty="0"/>
            </a:br>
            <a:br>
              <a:rPr lang="en-US" dirty="0"/>
            </a:br>
            <a:r>
              <a:rPr lang="en-US" dirty="0"/>
              <a:t>CANDIDATE BIOs MUST BE RECEIVED BY VFWOC BY 1 OCT! </a:t>
            </a:r>
            <a:br>
              <a:rPr lang="en-US" dirty="0"/>
            </a:br>
            <a:r>
              <a:rPr lang="en-US" dirty="0"/>
              <a:t>SEND BIO TO </a:t>
            </a:r>
            <a:r>
              <a:rPr lang="en-US" b="1" dirty="0">
                <a:solidFill>
                  <a:srgbClr val="00B050"/>
                </a:solidFill>
                <a:hlinkClick r:id="rId3">
                  <a:extLst>
                    <a:ext uri="{A12FA001-AC4F-418D-AE19-62706E023703}">
                      <ahyp:hlinkClr xmlns:ahyp="http://schemas.microsoft.com/office/drawing/2018/hyperlinkcolor" val="tx"/>
                    </a:ext>
                  </a:extLst>
                </a:hlinkClick>
              </a:rPr>
              <a:t>“VFWOC@VFWOC.ORG</a:t>
            </a:r>
            <a:r>
              <a:rPr lang="en-US" b="1" dirty="0">
                <a:solidFill>
                  <a:srgbClr val="00B050"/>
                </a:solidFill>
              </a:rPr>
              <a:t>”  </a:t>
            </a:r>
            <a:br>
              <a:rPr lang="en-US" dirty="0"/>
            </a:br>
            <a:r>
              <a:rPr lang="en-US" dirty="0"/>
              <a:t>SUBJECT LINE: “CANDIDATE BIO”</a:t>
            </a:r>
            <a:br>
              <a:rPr lang="en-US" dirty="0"/>
            </a:br>
            <a:br>
              <a:rPr lang="en-US" dirty="0"/>
            </a:br>
            <a:r>
              <a:rPr lang="en-US" b="1" dirty="0"/>
              <a:t>SPREAD THE WORD – TO AFFECT CHANGE JOIN THE BOARD!</a:t>
            </a:r>
          </a:p>
        </p:txBody>
      </p:sp>
    </p:spTree>
    <p:extLst>
      <p:ext uri="{BB962C8B-B14F-4D97-AF65-F5344CB8AC3E}">
        <p14:creationId xmlns:p14="http://schemas.microsoft.com/office/powerpoint/2010/main" val="69260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FF5776-2BF1-1089-34E1-12DBB600631A}"/>
              </a:ext>
            </a:extLst>
          </p:cNvPr>
          <p:cNvSpPr>
            <a:spLocks noGrp="1"/>
          </p:cNvSpPr>
          <p:nvPr>
            <p:ph type="title"/>
          </p:nvPr>
        </p:nvSpPr>
        <p:spPr>
          <a:xfrm>
            <a:off x="599768" y="365125"/>
            <a:ext cx="11228438" cy="1325563"/>
          </a:xfrm>
        </p:spPr>
        <p:txBody>
          <a:bodyPr/>
          <a:lstStyle/>
          <a:p>
            <a:r>
              <a:rPr lang="en-US" dirty="0"/>
              <a:t>          </a:t>
            </a:r>
            <a:r>
              <a:rPr lang="en-US" u="sng" dirty="0"/>
              <a:t>2024 HISTORICAL BOD SPONSORSHIPS</a:t>
            </a:r>
          </a:p>
        </p:txBody>
      </p:sp>
      <p:sp>
        <p:nvSpPr>
          <p:cNvPr id="3" name="Content Placeholder 2">
            <a:extLst>
              <a:ext uri="{FF2B5EF4-FFF2-40B4-BE49-F238E27FC236}">
                <a16:creationId xmlns:a16="http://schemas.microsoft.com/office/drawing/2014/main" id="{BBB423A0-FBFE-2592-D1B2-852B2EAFA8B7}"/>
              </a:ext>
            </a:extLst>
          </p:cNvPr>
          <p:cNvSpPr>
            <a:spLocks noGrp="1"/>
          </p:cNvSpPr>
          <p:nvPr>
            <p:ph idx="1"/>
          </p:nvPr>
        </p:nvSpPr>
        <p:spPr/>
        <p:txBody>
          <a:bodyPr>
            <a:normAutofit lnSpcReduction="10000"/>
          </a:bodyPr>
          <a:lstStyle/>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1/23/24     Save a Warrior                       $5000.00            (Nat'l Cmdr's Tie Auction)</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1/31/24     Save a Warrior                        $20,000.00        (CMDR's Initiative)</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2/1/24      VFW Nat'l Home                        $3000.00</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2/6/24      OVHG Resident Benefit Fund            $19,349.00        (Touch2Play Tablets &amp; Stands)</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2/6/24      Veterans in Transition                  $5000.00</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2/27/24     Spencerville Hardware                $3000.00          (Family Suffering From House Fire)</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3/7/24      North Ridgeville Veterans Memorial     $10,000.00</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3/18/24     D-Day Ohio                          $10,000.00</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3/19/24     United Way of Logan County           $10,000.00        (Tornado Victims)</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3/31/24     Project Healing Waters                                    $5000.00</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4/1/24      Buckeye Trail Band Boosters           $4489.00</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indent="0">
              <a:buNone/>
            </a:pPr>
            <a:endParaRPr lang="en-US" dirty="0"/>
          </a:p>
        </p:txBody>
      </p:sp>
    </p:spTree>
    <p:extLst>
      <p:ext uri="{BB962C8B-B14F-4D97-AF65-F5344CB8AC3E}">
        <p14:creationId xmlns:p14="http://schemas.microsoft.com/office/powerpoint/2010/main" val="658974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4975F-64ED-6658-3FB3-285861EDFB44}"/>
              </a:ext>
            </a:extLst>
          </p:cNvPr>
          <p:cNvSpPr>
            <a:spLocks noGrp="1"/>
          </p:cNvSpPr>
          <p:nvPr>
            <p:ph type="title"/>
          </p:nvPr>
        </p:nvSpPr>
        <p:spPr/>
        <p:txBody>
          <a:bodyPr/>
          <a:lstStyle/>
          <a:p>
            <a:r>
              <a:rPr lang="en-US" dirty="0"/>
              <a:t>   2024 HISTORICAL BOD SPONSORSHIPS</a:t>
            </a:r>
            <a:br>
              <a:rPr lang="en-US" dirty="0"/>
            </a:br>
            <a:r>
              <a:rPr lang="en-US" dirty="0"/>
              <a:t>                                        </a:t>
            </a:r>
            <a:r>
              <a:rPr lang="en-US" u="sng" dirty="0"/>
              <a:t>CONT’D</a:t>
            </a:r>
          </a:p>
        </p:txBody>
      </p:sp>
      <p:sp>
        <p:nvSpPr>
          <p:cNvPr id="3" name="Content Placeholder 2">
            <a:extLst>
              <a:ext uri="{FF2B5EF4-FFF2-40B4-BE49-F238E27FC236}">
                <a16:creationId xmlns:a16="http://schemas.microsoft.com/office/drawing/2014/main" id="{CE1C72E0-5290-6E7C-1769-89D98A09336C}"/>
              </a:ext>
            </a:extLst>
          </p:cNvPr>
          <p:cNvSpPr>
            <a:spLocks noGrp="1"/>
          </p:cNvSpPr>
          <p:nvPr>
            <p:ph idx="1"/>
          </p:nvPr>
        </p:nvSpPr>
        <p:spPr>
          <a:xfrm>
            <a:off x="838200" y="1690688"/>
            <a:ext cx="10515600" cy="4620054"/>
          </a:xfrm>
        </p:spPr>
        <p:txBody>
          <a:bodyPr>
            <a:normAutofit fontScale="85000" lnSpcReduction="10000"/>
          </a:bodyPr>
          <a:lstStyle/>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6/11/24     GWOT Memorial Foundation            $25,000.00</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7/2/24      St. Jude's Children's Hospital            $5000.00</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8/8/24      Courtney Cummings Foundation (r)      $10,000.00</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8/9/24      VFW Nat'l Home (r)                    $5000.00</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8/26/24     Ohio Veterans Hall of Fame Foundation (r) $5000.00          (Induction Event)</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8/26/24     Rachel Soviak Family                  $5000.00</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9/30/24     Angels for Veterans (r)                  $24,000.00</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9/30/24     Mott's Military Museum                $5000.00</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10/2/24     VFW Foundation                      $50,000.00       (Disaster Relief)</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10/3/24     Flying Aces                           $7000.00            (AFROTC DET 643)</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11/19/24    D Co FRG                             $6000.00         (BOD Sponsored Holiday Luncheon)</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11/21/24    Steve's Vans &amp; Accessories             $59,700.08       (Donation to Handicapped Husband &amp; Father)</a:t>
            </a:r>
            <a:endParaRPr lang="en-US" sz="1800" dirty="0">
              <a:effectLst/>
              <a:latin typeface="Aptos" panose="020B0004020202020204" pitchFamily="34" charset="0"/>
              <a:ea typeface="Calibri" panose="020F0502020204030204" pitchFamily="34" charset="0"/>
              <a:cs typeface="Aptos" panose="020B0004020202020204" pitchFamily="34" charset="0"/>
            </a:endParaRPr>
          </a:p>
          <a:p>
            <a:pPr marL="0" marR="0"/>
            <a:r>
              <a:rPr lang="en-US" sz="18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12/17/24    Middletown City Schools               $50,000.00       (Donation for H.S. Marching Band to March in Inaugural Parade)</a:t>
            </a:r>
          </a:p>
          <a:p>
            <a:pPr marL="0" marR="0" indent="0">
              <a:buNone/>
            </a:pPr>
            <a:r>
              <a:rPr lang="en-US" sz="1800" dirty="0">
                <a:solidFill>
                  <a:srgbClr val="000000"/>
                </a:solidFill>
                <a:latin typeface="Aptos" panose="020B0004020202020204" pitchFamily="34" charset="0"/>
                <a:ea typeface="Times New Roman" panose="02020603050405020304" pitchFamily="18" charset="0"/>
                <a:cs typeface="Aptos" panose="020B0004020202020204" pitchFamily="34" charset="0"/>
              </a:rPr>
              <a:t>                                                                                                         </a:t>
            </a:r>
            <a:r>
              <a:rPr lang="en-US" sz="2100" dirty="0">
                <a:solidFill>
                  <a:srgbClr val="000000"/>
                </a:solidFill>
                <a:latin typeface="Aptos" panose="020B0004020202020204" pitchFamily="34" charset="0"/>
                <a:ea typeface="Times New Roman" panose="02020603050405020304" pitchFamily="18" charset="0"/>
                <a:cs typeface="Aptos" panose="020B0004020202020204" pitchFamily="34" charset="0"/>
              </a:rPr>
              <a:t>TOTAL:  $</a:t>
            </a:r>
            <a:r>
              <a:rPr lang="en-US" sz="2100" b="1" dirty="0">
                <a:solidFill>
                  <a:srgbClr val="000000"/>
                </a:solidFill>
                <a:effectLst/>
                <a:latin typeface="Aptos" panose="020B0004020202020204" pitchFamily="34" charset="0"/>
                <a:ea typeface="Times New Roman" panose="02020603050405020304" pitchFamily="18" charset="0"/>
                <a:cs typeface="Aptos" panose="020B0004020202020204" pitchFamily="34" charset="0"/>
              </a:rPr>
              <a:t>$351,538.08</a:t>
            </a:r>
            <a:endParaRPr lang="en-US" sz="2100" dirty="0">
              <a:solidFill>
                <a:srgbClr val="000000"/>
              </a:solidFill>
              <a:effectLst/>
              <a:latin typeface="Aptos" panose="020B0004020202020204" pitchFamily="34" charset="0"/>
              <a:ea typeface="Times New Roman" panose="02020603050405020304" pitchFamily="18" charset="0"/>
              <a:cs typeface="Aptos" panose="020B0004020202020204" pitchFamily="34" charset="0"/>
            </a:endParaRPr>
          </a:p>
          <a:p>
            <a:pPr marL="0" marR="0"/>
            <a:endParaRPr lang="en-US" sz="1800" dirty="0">
              <a:effectLst/>
              <a:latin typeface="Aptos" panose="020B0004020202020204" pitchFamily="34" charset="0"/>
              <a:ea typeface="Calibri" panose="020F0502020204030204" pitchFamily="34" charset="0"/>
              <a:cs typeface="Aptos" panose="020B0004020202020204" pitchFamily="34" charset="0"/>
            </a:endParaRPr>
          </a:p>
          <a:p>
            <a:endParaRPr lang="en-US" dirty="0"/>
          </a:p>
        </p:txBody>
      </p:sp>
    </p:spTree>
    <p:extLst>
      <p:ext uri="{BB962C8B-B14F-4D97-AF65-F5344CB8AC3E}">
        <p14:creationId xmlns:p14="http://schemas.microsoft.com/office/powerpoint/2010/main" val="28978633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65809E-6BA7-4248-E26D-7E274A8F0B3D}"/>
              </a:ext>
            </a:extLst>
          </p:cNvPr>
          <p:cNvSpPr>
            <a:spLocks noGrp="1"/>
          </p:cNvSpPr>
          <p:nvPr>
            <p:ph type="title"/>
          </p:nvPr>
        </p:nvSpPr>
        <p:spPr>
          <a:xfrm>
            <a:off x="2806619" y="206477"/>
            <a:ext cx="6789666" cy="1362819"/>
          </a:xfrm>
        </p:spPr>
        <p:txBody>
          <a:bodyPr>
            <a:normAutofit fontScale="90000"/>
          </a:bodyPr>
          <a:lstStyle/>
          <a:p>
            <a:pPr algn="r"/>
            <a:r>
              <a:rPr lang="en-US" sz="3600" b="1" u="sng" kern="100" dirty="0">
                <a:latin typeface="Calibri" panose="020F0502020204030204" pitchFamily="34" charset="0"/>
                <a:ea typeface="Calibri" panose="020F0502020204030204" pitchFamily="34" charset="0"/>
                <a:cs typeface="Times New Roman" panose="02020603050405020304" pitchFamily="18" charset="0"/>
              </a:rPr>
              <a:t>2025 BOD APPROVED SPONSORSHIPS</a:t>
            </a:r>
            <a:r>
              <a:rPr lang="en-US" sz="3600" b="1" u="sng" kern="100" dirty="0">
                <a:effectLst/>
                <a:latin typeface="Calibri" panose="020F0502020204030204" pitchFamily="34" charset="0"/>
                <a:ea typeface="Calibri" panose="020F0502020204030204" pitchFamily="34" charset="0"/>
                <a:cs typeface="Times New Roman" panose="02020603050405020304" pitchFamily="18" charset="0"/>
              </a:rPr>
              <a:t> </a:t>
            </a:r>
            <a:br>
              <a:rPr lang="en-US" sz="3600" b="1" u="sng" kern="100" dirty="0">
                <a:effectLst/>
                <a:latin typeface="Calibri" panose="020F0502020204030204" pitchFamily="34" charset="0"/>
                <a:ea typeface="Calibri" panose="020F0502020204030204" pitchFamily="34" charset="0"/>
                <a:cs typeface="Times New Roman" panose="02020603050405020304" pitchFamily="18" charset="0"/>
              </a:rPr>
            </a:br>
            <a:br>
              <a:rPr lang="en-US"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sz="3600" dirty="0"/>
          </a:p>
        </p:txBody>
      </p:sp>
      <p:sp>
        <p:nvSpPr>
          <p:cNvPr id="3" name="Content Placeholder 2">
            <a:extLst>
              <a:ext uri="{FF2B5EF4-FFF2-40B4-BE49-F238E27FC236}">
                <a16:creationId xmlns:a16="http://schemas.microsoft.com/office/drawing/2014/main" id="{5DAAE08D-B3CA-F4AA-2817-CBEBC370D393}"/>
              </a:ext>
            </a:extLst>
          </p:cNvPr>
          <p:cNvSpPr>
            <a:spLocks noGrp="1"/>
          </p:cNvSpPr>
          <p:nvPr>
            <p:ph idx="1"/>
          </p:nvPr>
        </p:nvSpPr>
        <p:spPr>
          <a:xfrm>
            <a:off x="1443768" y="274708"/>
            <a:ext cx="10515600" cy="6002594"/>
          </a:xfrm>
        </p:spPr>
        <p:txBody>
          <a:bodyPr>
            <a:noAutofit/>
          </a:bodyPr>
          <a:lstStyle/>
          <a:p>
            <a:pPr marL="0" marR="0" algn="ctr">
              <a:lnSpc>
                <a:spcPct val="115000"/>
              </a:lnSpc>
              <a:spcAft>
                <a:spcPts val="800"/>
              </a:spcAft>
              <a:buNone/>
            </a:pP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       </a:t>
            </a:r>
          </a:p>
          <a:p>
            <a:pPr marL="0" marR="0">
              <a:lnSpc>
                <a:spcPct val="115000"/>
              </a:lnSpc>
              <a:spcAft>
                <a:spcPts val="800"/>
              </a:spcAft>
              <a:buNone/>
            </a:pPr>
            <a:r>
              <a:rPr lang="en-US" sz="1600" b="1" u="sng" kern="100" dirty="0">
                <a:latin typeface="Calibri" panose="020F0502020204030204" pitchFamily="34" charset="0"/>
                <a:ea typeface="Calibri" panose="020F0502020204030204" pitchFamily="34" charset="0"/>
                <a:cs typeface="Times New Roman" panose="02020603050405020304" pitchFamily="18" charset="0"/>
              </a:rPr>
              <a:t>AWARDEE</a:t>
            </a: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600" b="1" u="sng" kern="100" dirty="0">
                <a:effectLst/>
                <a:latin typeface="Calibri" panose="020F0502020204030204" pitchFamily="34" charset="0"/>
                <a:ea typeface="Calibri" panose="020F0502020204030204" pitchFamily="34" charset="0"/>
                <a:cs typeface="Times New Roman" panose="02020603050405020304" pitchFamily="18" charset="0"/>
              </a:rPr>
              <a:t>PRIOR</a:t>
            </a: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600" b="1" u="sng" kern="100" dirty="0">
                <a:effectLst/>
                <a:latin typeface="Calibri" panose="020F0502020204030204" pitchFamily="34" charset="0"/>
                <a:ea typeface="Calibri" panose="020F0502020204030204" pitchFamily="34" charset="0"/>
                <a:cs typeface="Times New Roman" panose="02020603050405020304" pitchFamily="18" charset="0"/>
              </a:rPr>
              <a:t>PROPOSED</a:t>
            </a:r>
          </a:p>
          <a:p>
            <a:pPr marL="0" marR="0">
              <a:lnSpc>
                <a:spcPct val="115000"/>
              </a:lnSpc>
              <a:spcAft>
                <a:spcPts val="800"/>
              </a:spcAft>
              <a:buNone/>
            </a:pPr>
            <a:r>
              <a:rPr lang="en-US" sz="1600" kern="100" dirty="0">
                <a:latin typeface="Calibri" panose="020F0502020204030204" pitchFamily="34" charset="0"/>
                <a:ea typeface="Calibri" panose="020F0502020204030204" pitchFamily="34" charset="0"/>
                <a:cs typeface="Times New Roman" panose="02020603050405020304" pitchFamily="18" charset="0"/>
              </a:rPr>
              <a:t>AFROTC Wright-State                                 $0                                                     $7,000</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St. Jude’s                                                $5,000.00                                               $25,000</a:t>
            </a:r>
          </a:p>
          <a:p>
            <a:pPr marL="0" marR="0">
              <a:lnSpc>
                <a:spcPct val="115000"/>
              </a:lnSpc>
              <a:spcAft>
                <a:spcPts val="800"/>
              </a:spcAft>
              <a:buNone/>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Courtney Cummings Foundation      $10,000.00                                             $25,000</a:t>
            </a:r>
          </a:p>
          <a:p>
            <a:pPr marL="0" marR="0">
              <a:lnSpc>
                <a:spcPct val="115000"/>
              </a:lnSpc>
              <a:spcAft>
                <a:spcPts val="800"/>
              </a:spcAft>
              <a:buNone/>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VFW National Home  </a:t>
            </a:r>
            <a:r>
              <a:rPr lang="en-US" sz="1600" kern="100" dirty="0">
                <a:latin typeface="Calibri" panose="020F0502020204030204" pitchFamily="34" charset="0"/>
                <a:ea typeface="Calibri" panose="020F0502020204030204" pitchFamily="34" charset="0"/>
                <a:cs typeface="Times New Roman" panose="02020603050405020304" pitchFamily="18" charset="0"/>
              </a:rPr>
              <a:t>OHIO DAY</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$5,000.00                                               $25,000</a:t>
            </a:r>
          </a:p>
          <a:p>
            <a:pPr marL="0" marR="0">
              <a:lnSpc>
                <a:spcPct val="115000"/>
              </a:lnSpc>
              <a:spcAft>
                <a:spcPts val="800"/>
              </a:spcAft>
              <a:buNone/>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Ohio Veterans Hall of Fame               $5,000.00                                               $10,000</a:t>
            </a:r>
          </a:p>
          <a:p>
            <a:pPr marL="0" marR="0">
              <a:lnSpc>
                <a:spcPct val="115000"/>
              </a:lnSpc>
              <a:spcAft>
                <a:spcPts val="800"/>
              </a:spcAft>
              <a:buNone/>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Motts Military Museum                     $5,000.00                                               $25,000</a:t>
            </a:r>
          </a:p>
          <a:p>
            <a:pPr marL="0" marR="0">
              <a:lnSpc>
                <a:spcPct val="115000"/>
              </a:lnSpc>
              <a:spcAft>
                <a:spcPts val="800"/>
              </a:spcAft>
              <a:buNone/>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Nation Wide Children Hospital                $0                                                      $25,000</a:t>
            </a:r>
          </a:p>
          <a:p>
            <a:pPr marL="0" marR="0">
              <a:lnSpc>
                <a:spcPct val="115000"/>
              </a:lnSpc>
              <a:spcAft>
                <a:spcPts val="800"/>
              </a:spcAft>
              <a:buNone/>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Digital Library                                             $0                                                       $10,000</a:t>
            </a:r>
          </a:p>
          <a:p>
            <a:pPr marL="0" marR="0">
              <a:lnSpc>
                <a:spcPct val="115000"/>
              </a:lnSpc>
              <a:spcAft>
                <a:spcPts val="800"/>
              </a:spcAft>
              <a:buNone/>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VA Hospitals in Ohio (5)                    (if requested per quarter)                     $5,000 ($100,000) </a:t>
            </a:r>
          </a:p>
          <a:p>
            <a:pPr marL="0" marR="0">
              <a:lnSpc>
                <a:spcPct val="115000"/>
              </a:lnSpc>
              <a:spcAft>
                <a:spcPts val="800"/>
              </a:spcAft>
              <a:buNone/>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Commanders Special Project            $20,000.00                                             $25,000.00</a:t>
            </a:r>
          </a:p>
          <a:p>
            <a:pPr marL="0" indent="0">
              <a:buNone/>
            </a:pPr>
            <a:endParaRPr lang="en-US" sz="1600" dirty="0"/>
          </a:p>
        </p:txBody>
      </p:sp>
      <p:pic>
        <p:nvPicPr>
          <p:cNvPr id="5" name="Picture 4">
            <a:extLst>
              <a:ext uri="{FF2B5EF4-FFF2-40B4-BE49-F238E27FC236}">
                <a16:creationId xmlns:a16="http://schemas.microsoft.com/office/drawing/2014/main" id="{13384518-7143-ABBA-200E-D4F597FCDBD6}"/>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772247" y="1686481"/>
            <a:ext cx="531351" cy="472312"/>
          </a:xfrm>
          <a:prstGeom prst="rect">
            <a:avLst/>
          </a:prstGeom>
        </p:spPr>
      </p:pic>
      <p:pic>
        <p:nvPicPr>
          <p:cNvPr id="7" name="Picture 6">
            <a:extLst>
              <a:ext uri="{FF2B5EF4-FFF2-40B4-BE49-F238E27FC236}">
                <a16:creationId xmlns:a16="http://schemas.microsoft.com/office/drawing/2014/main" id="{5E2D266F-6AA5-AF5F-E3F1-244FB0F3D269}"/>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758537" y="2156627"/>
            <a:ext cx="531351" cy="472312"/>
          </a:xfrm>
          <a:prstGeom prst="rect">
            <a:avLst/>
          </a:prstGeom>
        </p:spPr>
      </p:pic>
      <p:pic>
        <p:nvPicPr>
          <p:cNvPr id="8" name="Picture 7">
            <a:extLst>
              <a:ext uri="{FF2B5EF4-FFF2-40B4-BE49-F238E27FC236}">
                <a16:creationId xmlns:a16="http://schemas.microsoft.com/office/drawing/2014/main" id="{3D0D3047-63EB-8FDC-E10C-A7B13A9C8F84}"/>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776125" y="1249587"/>
            <a:ext cx="531351" cy="472312"/>
          </a:xfrm>
          <a:prstGeom prst="rect">
            <a:avLst/>
          </a:prstGeom>
        </p:spPr>
      </p:pic>
      <p:pic>
        <p:nvPicPr>
          <p:cNvPr id="9" name="Picture 8">
            <a:extLst>
              <a:ext uri="{FF2B5EF4-FFF2-40B4-BE49-F238E27FC236}">
                <a16:creationId xmlns:a16="http://schemas.microsoft.com/office/drawing/2014/main" id="{BC37DF89-ED31-EE97-5741-A92808A99E0B}"/>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686241" y="2684413"/>
            <a:ext cx="531351" cy="472312"/>
          </a:xfrm>
          <a:prstGeom prst="rect">
            <a:avLst/>
          </a:prstGeom>
        </p:spPr>
      </p:pic>
      <p:pic>
        <p:nvPicPr>
          <p:cNvPr id="10" name="Picture 9">
            <a:extLst>
              <a:ext uri="{FF2B5EF4-FFF2-40B4-BE49-F238E27FC236}">
                <a16:creationId xmlns:a16="http://schemas.microsoft.com/office/drawing/2014/main" id="{1CF81ED6-624C-99C7-6F70-F77081CCB6F4}"/>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686240" y="3197343"/>
            <a:ext cx="531351" cy="472312"/>
          </a:xfrm>
          <a:prstGeom prst="rect">
            <a:avLst/>
          </a:prstGeom>
        </p:spPr>
      </p:pic>
      <p:pic>
        <p:nvPicPr>
          <p:cNvPr id="11" name="Picture 10">
            <a:extLst>
              <a:ext uri="{FF2B5EF4-FFF2-40B4-BE49-F238E27FC236}">
                <a16:creationId xmlns:a16="http://schemas.microsoft.com/office/drawing/2014/main" id="{3CE30020-0806-01ED-C2D9-DD0647063B40}"/>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686239" y="3693727"/>
            <a:ext cx="531351" cy="472312"/>
          </a:xfrm>
          <a:prstGeom prst="rect">
            <a:avLst/>
          </a:prstGeom>
        </p:spPr>
      </p:pic>
      <p:pic>
        <p:nvPicPr>
          <p:cNvPr id="12" name="Picture 11">
            <a:extLst>
              <a:ext uri="{FF2B5EF4-FFF2-40B4-BE49-F238E27FC236}">
                <a16:creationId xmlns:a16="http://schemas.microsoft.com/office/drawing/2014/main" id="{4F33BD89-2064-E867-8A29-DF1F83659453}"/>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686239" y="4201767"/>
            <a:ext cx="531351" cy="472312"/>
          </a:xfrm>
          <a:prstGeom prst="rect">
            <a:avLst/>
          </a:prstGeom>
        </p:spPr>
      </p:pic>
      <p:pic>
        <p:nvPicPr>
          <p:cNvPr id="14" name="Picture 13">
            <a:extLst>
              <a:ext uri="{FF2B5EF4-FFF2-40B4-BE49-F238E27FC236}">
                <a16:creationId xmlns:a16="http://schemas.microsoft.com/office/drawing/2014/main" id="{2D351CAD-F108-F877-1580-10BC06870102}"/>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686239" y="4699208"/>
            <a:ext cx="531351" cy="472312"/>
          </a:xfrm>
          <a:prstGeom prst="rect">
            <a:avLst/>
          </a:prstGeom>
        </p:spPr>
      </p:pic>
      <p:pic>
        <p:nvPicPr>
          <p:cNvPr id="4" name="Picture 3">
            <a:extLst>
              <a:ext uri="{FF2B5EF4-FFF2-40B4-BE49-F238E27FC236}">
                <a16:creationId xmlns:a16="http://schemas.microsoft.com/office/drawing/2014/main" id="{8C1800C2-3ED3-1CC1-325C-EDEAF00BECC0}"/>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45586" y="5890588"/>
            <a:ext cx="531351" cy="472312"/>
          </a:xfrm>
          <a:prstGeom prst="rect">
            <a:avLst/>
          </a:prstGeom>
        </p:spPr>
      </p:pic>
      <p:sp>
        <p:nvSpPr>
          <p:cNvPr id="6" name="TextBox 5">
            <a:extLst>
              <a:ext uri="{FF2B5EF4-FFF2-40B4-BE49-F238E27FC236}">
                <a16:creationId xmlns:a16="http://schemas.microsoft.com/office/drawing/2014/main" id="{74B9E9BD-A201-9CC0-8A29-7A5EE916D5E9}"/>
              </a:ext>
            </a:extLst>
          </p:cNvPr>
          <p:cNvSpPr txBox="1"/>
          <p:nvPr/>
        </p:nvSpPr>
        <p:spPr>
          <a:xfrm>
            <a:off x="556871" y="6213175"/>
            <a:ext cx="1602223" cy="369332"/>
          </a:xfrm>
          <a:prstGeom prst="rect">
            <a:avLst/>
          </a:prstGeom>
          <a:noFill/>
        </p:spPr>
        <p:txBody>
          <a:bodyPr wrap="square" rtlCol="0">
            <a:spAutoFit/>
          </a:bodyPr>
          <a:lstStyle/>
          <a:p>
            <a:r>
              <a:rPr lang="en-US" dirty="0"/>
              <a:t>CHECK MAILED</a:t>
            </a:r>
          </a:p>
        </p:txBody>
      </p:sp>
      <p:pic>
        <p:nvPicPr>
          <p:cNvPr id="13" name="Picture 12">
            <a:extLst>
              <a:ext uri="{FF2B5EF4-FFF2-40B4-BE49-F238E27FC236}">
                <a16:creationId xmlns:a16="http://schemas.microsoft.com/office/drawing/2014/main" id="{18A42EA1-CA26-E605-5A01-C523DAB2418F}"/>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686239" y="5740863"/>
            <a:ext cx="531351" cy="472312"/>
          </a:xfrm>
          <a:prstGeom prst="rect">
            <a:avLst/>
          </a:prstGeom>
        </p:spPr>
      </p:pic>
    </p:spTree>
    <p:extLst>
      <p:ext uri="{BB962C8B-B14F-4D97-AF65-F5344CB8AC3E}">
        <p14:creationId xmlns:p14="http://schemas.microsoft.com/office/powerpoint/2010/main" val="10484820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653410-0CF3-7E33-0BEE-2D204C52DDC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F2E68B0-B846-D05F-7228-BD780F0ACC2F}"/>
              </a:ext>
            </a:extLst>
          </p:cNvPr>
          <p:cNvSpPr>
            <a:spLocks noGrp="1"/>
          </p:cNvSpPr>
          <p:nvPr>
            <p:ph type="title"/>
          </p:nvPr>
        </p:nvSpPr>
        <p:spPr>
          <a:xfrm>
            <a:off x="-1093542" y="163957"/>
            <a:ext cx="11064240" cy="1325563"/>
          </a:xfrm>
        </p:spPr>
        <p:txBody>
          <a:bodyPr>
            <a:normAutofit/>
          </a:bodyPr>
          <a:lstStyle/>
          <a:p>
            <a:pPr algn="r"/>
            <a:r>
              <a:rPr lang="en-US" sz="3600" b="1" u="sng" kern="100" dirty="0">
                <a:latin typeface="Calibri" panose="020F0502020204030204" pitchFamily="34" charset="0"/>
                <a:ea typeface="Calibri" panose="020F0502020204030204" pitchFamily="34" charset="0"/>
                <a:cs typeface="Times New Roman" panose="02020603050405020304" pitchFamily="18" charset="0"/>
              </a:rPr>
              <a:t>APPROVED </a:t>
            </a:r>
            <a:r>
              <a:rPr lang="en-US" sz="3600" b="1" u="sng" kern="100" dirty="0">
                <a:effectLst/>
                <a:latin typeface="Calibri" panose="020F0502020204030204" pitchFamily="34" charset="0"/>
                <a:ea typeface="Calibri" panose="020F0502020204030204" pitchFamily="34" charset="0"/>
                <a:cs typeface="Times New Roman" panose="02020603050405020304" pitchFamily="18" charset="0"/>
              </a:rPr>
              <a:t>ANNUAL </a:t>
            </a:r>
            <a:r>
              <a:rPr lang="en-US" sz="3600" b="1" u="sng" kern="100" dirty="0">
                <a:latin typeface="Calibri" panose="020F0502020204030204" pitchFamily="34" charset="0"/>
                <a:ea typeface="Calibri" panose="020F0502020204030204" pitchFamily="34" charset="0"/>
                <a:cs typeface="Times New Roman" panose="02020603050405020304" pitchFamily="18" charset="0"/>
              </a:rPr>
              <a:t>BOD SPONSORSHIPS</a:t>
            </a:r>
            <a:br>
              <a:rPr lang="en-US" sz="3600" kern="100" dirty="0">
                <a:effectLst/>
                <a:latin typeface="Calibri" panose="020F0502020204030204" pitchFamily="34" charset="0"/>
                <a:ea typeface="Calibri" panose="020F0502020204030204" pitchFamily="34" charset="0"/>
                <a:cs typeface="Times New Roman" panose="02020603050405020304" pitchFamily="18" charset="0"/>
              </a:rPr>
            </a:br>
            <a:endParaRPr lang="en-US" sz="3600" dirty="0"/>
          </a:p>
        </p:txBody>
      </p:sp>
      <p:sp>
        <p:nvSpPr>
          <p:cNvPr id="3" name="Content Placeholder 2">
            <a:extLst>
              <a:ext uri="{FF2B5EF4-FFF2-40B4-BE49-F238E27FC236}">
                <a16:creationId xmlns:a16="http://schemas.microsoft.com/office/drawing/2014/main" id="{FD30D21C-FBB2-ECD7-6DE1-8630D837AEFB}"/>
              </a:ext>
            </a:extLst>
          </p:cNvPr>
          <p:cNvSpPr>
            <a:spLocks noGrp="1"/>
          </p:cNvSpPr>
          <p:nvPr>
            <p:ph idx="1"/>
          </p:nvPr>
        </p:nvSpPr>
        <p:spPr>
          <a:xfrm>
            <a:off x="1276622" y="1253552"/>
            <a:ext cx="10515600" cy="5480431"/>
          </a:xfrm>
        </p:spPr>
        <p:txBody>
          <a:bodyPr>
            <a:noAutofit/>
          </a:bodyPr>
          <a:lstStyle/>
          <a:p>
            <a:pPr marL="0" marR="0">
              <a:lnSpc>
                <a:spcPct val="115000"/>
              </a:lnSpc>
              <a:spcAft>
                <a:spcPts val="800"/>
              </a:spcAft>
              <a:buNone/>
            </a:pPr>
            <a:r>
              <a:rPr lang="en-US" sz="1600" b="1" kern="100" dirty="0">
                <a:latin typeface="Calibri" panose="020F0502020204030204" pitchFamily="34" charset="0"/>
                <a:ea typeface="Calibri" panose="020F0502020204030204" pitchFamily="34" charset="0"/>
                <a:cs typeface="Times New Roman" panose="02020603050405020304" pitchFamily="18" charset="0"/>
              </a:rPr>
              <a:t>       </a:t>
            </a:r>
            <a:r>
              <a:rPr lang="en-US" sz="1600" b="1" u="sng" kern="100" dirty="0">
                <a:latin typeface="Calibri" panose="020F0502020204030204" pitchFamily="34" charset="0"/>
                <a:ea typeface="Calibri" panose="020F0502020204030204" pitchFamily="34" charset="0"/>
                <a:cs typeface="Times New Roman" panose="02020603050405020304" pitchFamily="18" charset="0"/>
              </a:rPr>
              <a:t>AWARDEE</a:t>
            </a: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600" b="1" u="sng" kern="100" dirty="0">
                <a:effectLst/>
                <a:latin typeface="Calibri" panose="020F0502020204030204" pitchFamily="34" charset="0"/>
                <a:ea typeface="Calibri" panose="020F0502020204030204" pitchFamily="34" charset="0"/>
                <a:cs typeface="Times New Roman" panose="02020603050405020304" pitchFamily="18" charset="0"/>
              </a:rPr>
              <a:t>PRIOR</a:t>
            </a:r>
            <a:r>
              <a:rPr lang="en-US" sz="1600" b="1" kern="100" dirty="0">
                <a:effectLst/>
                <a:latin typeface="Calibri" panose="020F0502020204030204" pitchFamily="34" charset="0"/>
                <a:ea typeface="Calibri" panose="020F0502020204030204" pitchFamily="34" charset="0"/>
                <a:cs typeface="Times New Roman" panose="02020603050405020304" pitchFamily="18" charset="0"/>
              </a:rPr>
              <a:t>                                                  </a:t>
            </a:r>
            <a:r>
              <a:rPr lang="en-US" sz="1600" b="1" u="sng" kern="100" dirty="0">
                <a:effectLst/>
                <a:latin typeface="Calibri" panose="020F0502020204030204" pitchFamily="34" charset="0"/>
                <a:ea typeface="Calibri" panose="020F0502020204030204" pitchFamily="34" charset="0"/>
                <a:cs typeface="Times New Roman" panose="02020603050405020304" pitchFamily="18" charset="0"/>
              </a:rPr>
              <a:t>PROPOSED</a:t>
            </a:r>
          </a:p>
          <a:p>
            <a:pPr marL="0" marR="0">
              <a:lnSpc>
                <a:spcPct val="115000"/>
              </a:lnSpc>
              <a:spcAft>
                <a:spcPts val="800"/>
              </a:spcAft>
              <a:buNone/>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CLARK DONATION                                       0                                                       $10,000</a:t>
            </a:r>
          </a:p>
          <a:p>
            <a:pPr marL="0" marR="0">
              <a:lnSpc>
                <a:spcPct val="115000"/>
              </a:lnSpc>
              <a:spcAft>
                <a:spcPts val="800"/>
              </a:spcAft>
              <a:buNone/>
            </a:pPr>
            <a:r>
              <a:rPr lang="en-US" sz="1600" kern="100" dirty="0">
                <a:latin typeface="Calibri" panose="020F0502020204030204" pitchFamily="34" charset="0"/>
                <a:ea typeface="Calibri" panose="020F0502020204030204" pitchFamily="34" charset="0"/>
                <a:cs typeface="Times New Roman" panose="02020603050405020304" pitchFamily="18" charset="0"/>
              </a:rPr>
              <a:t>NAT’L COMDR’S TIE AUCTION</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$5,000.00                                               $10,000 (MID-WINTER CONF.)</a:t>
            </a:r>
          </a:p>
          <a:p>
            <a:pPr marL="0" marR="0">
              <a:lnSpc>
                <a:spcPct val="115000"/>
              </a:lnSpc>
              <a:spcAft>
                <a:spcPts val="800"/>
              </a:spcAft>
              <a:buNone/>
            </a:pPr>
            <a:r>
              <a:rPr lang="en-US" sz="1600" kern="100" dirty="0">
                <a:latin typeface="Calibri" panose="020F0502020204030204" pitchFamily="34" charset="0"/>
                <a:ea typeface="Calibri" panose="020F0502020204030204" pitchFamily="34" charset="0"/>
                <a:cs typeface="Times New Roman" panose="02020603050405020304" pitchFamily="18" charset="0"/>
              </a:rPr>
              <a:t>ELLSWORTH TWP. GAS DETECTORS       0                                                        $10,500 (250 Detectors)</a:t>
            </a:r>
          </a:p>
          <a:p>
            <a:pPr marL="0" marR="0">
              <a:lnSpc>
                <a:spcPct val="115000"/>
              </a:lnSpc>
              <a:spcAft>
                <a:spcPts val="800"/>
              </a:spcAft>
              <a:buNone/>
            </a:pPr>
            <a:r>
              <a:rPr lang="en-US" sz="1600" kern="100" dirty="0">
                <a:latin typeface="Calibri" panose="020F0502020204030204" pitchFamily="34" charset="0"/>
                <a:ea typeface="Calibri" panose="020F0502020204030204" pitchFamily="34" charset="0"/>
                <a:cs typeface="Times New Roman" panose="02020603050405020304" pitchFamily="18" charset="0"/>
              </a:rPr>
              <a:t>ANGELS FOR VETERANS  (3 DOGS)   $24,000.00                                             $25,000</a:t>
            </a:r>
          </a:p>
          <a:p>
            <a:pPr marL="0" marR="0">
              <a:lnSpc>
                <a:spcPct val="115000"/>
              </a:lnSpc>
              <a:spcAft>
                <a:spcPts val="800"/>
              </a:spcAft>
              <a:buNone/>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D-DAY  6 JUNE 1944,</a:t>
            </a:r>
            <a:r>
              <a:rPr lang="en-US" sz="1600" kern="100" dirty="0">
                <a:latin typeface="Calibri" panose="020F0502020204030204" pitchFamily="34" charset="0"/>
                <a:ea typeface="Calibri" panose="020F0502020204030204" pitchFamily="34" charset="0"/>
                <a:cs typeface="Times New Roman" panose="02020603050405020304" pitchFamily="18" charset="0"/>
              </a:rPr>
              <a:t> LLC</a:t>
            </a: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                    $10,000.00                                             $15,000</a:t>
            </a:r>
          </a:p>
          <a:p>
            <a:pPr marL="0" marR="0">
              <a:lnSpc>
                <a:spcPct val="115000"/>
              </a:lnSpc>
              <a:spcAft>
                <a:spcPts val="800"/>
              </a:spcAft>
              <a:buNone/>
            </a:pPr>
            <a:r>
              <a:rPr lang="en-US" sz="1600" kern="100" dirty="0">
                <a:effectLst/>
                <a:latin typeface="Calibri" panose="020F0502020204030204" pitchFamily="34" charset="0"/>
                <a:ea typeface="Calibri" panose="020F0502020204030204" pitchFamily="34" charset="0"/>
                <a:cs typeface="Times New Roman" panose="02020603050405020304" pitchFamily="18" charset="0"/>
              </a:rPr>
              <a:t>PROJECT HEALING WATERS                        0                                                      $10,000</a:t>
            </a:r>
          </a:p>
          <a:p>
            <a:pPr marL="0" marR="0">
              <a:lnSpc>
                <a:spcPct val="115000"/>
              </a:lnSpc>
              <a:spcAft>
                <a:spcPts val="800"/>
              </a:spcAft>
              <a:buNone/>
            </a:pPr>
            <a:r>
              <a:rPr lang="en-US" sz="1600" kern="100" dirty="0">
                <a:latin typeface="Calibri" panose="020F0502020204030204" pitchFamily="34" charset="0"/>
                <a:ea typeface="Calibri" panose="020F0502020204030204" pitchFamily="34" charset="0"/>
                <a:cs typeface="Times New Roman" panose="02020603050405020304" pitchFamily="18" charset="0"/>
              </a:rPr>
              <a:t>EYES OF FREEDOM                                       0                                                      $50,000</a:t>
            </a:r>
          </a:p>
          <a:p>
            <a:pPr marL="0" marR="0">
              <a:lnSpc>
                <a:spcPct val="115000"/>
              </a:lnSpc>
              <a:spcAft>
                <a:spcPts val="800"/>
              </a:spcAft>
              <a:buNone/>
            </a:pPr>
            <a:r>
              <a:rPr lang="en-US" sz="1600" kern="100" dirty="0">
                <a:latin typeface="Calibri" panose="020F0502020204030204" pitchFamily="34" charset="0"/>
                <a:ea typeface="Calibri" panose="020F0502020204030204" pitchFamily="34" charset="0"/>
                <a:cs typeface="Times New Roman" panose="02020603050405020304" pitchFamily="18" charset="0"/>
              </a:rPr>
              <a:t>CHILDREN OF FALLEN PATRIOTS                0                                                       $50,000</a:t>
            </a:r>
            <a:endParaRPr lang="en-US"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15000"/>
              </a:lnSpc>
              <a:spcAft>
                <a:spcPts val="800"/>
              </a:spcAft>
              <a:buNone/>
            </a:pPr>
            <a:r>
              <a:rPr lang="en-US" sz="1800" b="1" kern="100" dirty="0">
                <a:effectLst/>
                <a:latin typeface="Calibri" panose="020F0502020204030204" pitchFamily="34" charset="0"/>
                <a:ea typeface="Calibri" panose="020F0502020204030204" pitchFamily="34" charset="0"/>
                <a:cs typeface="Times New Roman" panose="02020603050405020304" pitchFamily="18" charset="0"/>
              </a:rPr>
              <a:t>TOTALS                                          $55,000.00                                      $451,700</a:t>
            </a: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Aft>
                <a:spcPts val="800"/>
              </a:spcAft>
              <a:buNone/>
            </a:pPr>
            <a:r>
              <a:rPr lang="en-US" sz="1800" b="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2025 DONATION GOAL:  $500,000</a:t>
            </a:r>
          </a:p>
          <a:p>
            <a:pPr marL="0" marR="0" indent="0">
              <a:lnSpc>
                <a:spcPct val="115000"/>
              </a:lnSpc>
              <a:spcAft>
                <a:spcPts val="800"/>
              </a:spcAft>
              <a:buNone/>
            </a:pPr>
            <a:endParaRPr lang="en-US" sz="1600" b="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Aft>
                <a:spcPts val="800"/>
              </a:spcAft>
              <a:buNone/>
            </a:pPr>
            <a:r>
              <a:rPr lang="en-US" sz="1600" b="1" kern="100"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endParaRPr lang="en-US" sz="1600" dirty="0"/>
          </a:p>
        </p:txBody>
      </p:sp>
      <p:pic>
        <p:nvPicPr>
          <p:cNvPr id="5" name="Picture 4">
            <a:extLst>
              <a:ext uri="{FF2B5EF4-FFF2-40B4-BE49-F238E27FC236}">
                <a16:creationId xmlns:a16="http://schemas.microsoft.com/office/drawing/2014/main" id="{502DFEC7-13F7-C522-F21D-6C0ECD2D0C08}"/>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343640" y="3210165"/>
            <a:ext cx="531351" cy="472312"/>
          </a:xfrm>
          <a:prstGeom prst="rect">
            <a:avLst/>
          </a:prstGeom>
        </p:spPr>
      </p:pic>
      <p:pic>
        <p:nvPicPr>
          <p:cNvPr id="6" name="Picture 5">
            <a:extLst>
              <a:ext uri="{FF2B5EF4-FFF2-40B4-BE49-F238E27FC236}">
                <a16:creationId xmlns:a16="http://schemas.microsoft.com/office/drawing/2014/main" id="{B3A6CBB2-8C1D-529B-B64D-31425F61C0A7}"/>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9326865" y="2695294"/>
            <a:ext cx="531351" cy="472312"/>
          </a:xfrm>
          <a:prstGeom prst="rect">
            <a:avLst/>
          </a:prstGeom>
        </p:spPr>
      </p:pic>
      <p:pic>
        <p:nvPicPr>
          <p:cNvPr id="7" name="Picture 6">
            <a:extLst>
              <a:ext uri="{FF2B5EF4-FFF2-40B4-BE49-F238E27FC236}">
                <a16:creationId xmlns:a16="http://schemas.microsoft.com/office/drawing/2014/main" id="{5FA3F9FD-F53A-FD94-7A7C-6E67C3BD1758}"/>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400361" y="3688211"/>
            <a:ext cx="531351" cy="472312"/>
          </a:xfrm>
          <a:prstGeom prst="rect">
            <a:avLst/>
          </a:prstGeom>
        </p:spPr>
      </p:pic>
      <p:pic>
        <p:nvPicPr>
          <p:cNvPr id="9" name="Picture 8">
            <a:extLst>
              <a:ext uri="{FF2B5EF4-FFF2-40B4-BE49-F238E27FC236}">
                <a16:creationId xmlns:a16="http://schemas.microsoft.com/office/drawing/2014/main" id="{5F8A7F0D-C0D5-C9F3-6F1F-35732C58032A}"/>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420026" y="4203128"/>
            <a:ext cx="531351" cy="472312"/>
          </a:xfrm>
          <a:prstGeom prst="rect">
            <a:avLst/>
          </a:prstGeom>
        </p:spPr>
      </p:pic>
      <p:pic>
        <p:nvPicPr>
          <p:cNvPr id="4" name="Picture 3">
            <a:extLst>
              <a:ext uri="{FF2B5EF4-FFF2-40B4-BE49-F238E27FC236}">
                <a16:creationId xmlns:a16="http://schemas.microsoft.com/office/drawing/2014/main" id="{119D7215-C49D-A2DB-D6BC-BB038B213043}"/>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420024" y="4675440"/>
            <a:ext cx="531351" cy="472312"/>
          </a:xfrm>
          <a:prstGeom prst="rect">
            <a:avLst/>
          </a:prstGeom>
        </p:spPr>
      </p:pic>
      <p:pic>
        <p:nvPicPr>
          <p:cNvPr id="10" name="Picture 9">
            <a:extLst>
              <a:ext uri="{FF2B5EF4-FFF2-40B4-BE49-F238E27FC236}">
                <a16:creationId xmlns:a16="http://schemas.microsoft.com/office/drawing/2014/main" id="{07E33B29-786B-EABC-024B-EDA75D25A260}"/>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257792" y="1710248"/>
            <a:ext cx="531351" cy="472312"/>
          </a:xfrm>
          <a:prstGeom prst="rect">
            <a:avLst/>
          </a:prstGeom>
        </p:spPr>
      </p:pic>
    </p:spTree>
    <p:extLst>
      <p:ext uri="{BB962C8B-B14F-4D97-AF65-F5344CB8AC3E}">
        <p14:creationId xmlns:p14="http://schemas.microsoft.com/office/powerpoint/2010/main" val="39895365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5E0C9-1FD2-F4A4-B448-EEE4CD822B52}"/>
              </a:ext>
            </a:extLst>
          </p:cNvPr>
          <p:cNvSpPr>
            <a:spLocks noGrp="1"/>
          </p:cNvSpPr>
          <p:nvPr>
            <p:ph type="title"/>
          </p:nvPr>
        </p:nvSpPr>
        <p:spPr/>
        <p:txBody>
          <a:bodyPr/>
          <a:lstStyle/>
          <a:p>
            <a:r>
              <a:rPr lang="en-US" dirty="0"/>
              <a:t>     ED SPONSORSHIP BUDGET LINE (NEW)</a:t>
            </a:r>
          </a:p>
        </p:txBody>
      </p:sp>
      <p:sp>
        <p:nvSpPr>
          <p:cNvPr id="3" name="Content Placeholder 2">
            <a:extLst>
              <a:ext uri="{FF2B5EF4-FFF2-40B4-BE49-F238E27FC236}">
                <a16:creationId xmlns:a16="http://schemas.microsoft.com/office/drawing/2014/main" id="{D3ADD719-2EDA-28C9-ABA0-887AB4A6A113}"/>
              </a:ext>
            </a:extLst>
          </p:cNvPr>
          <p:cNvSpPr>
            <a:spLocks noGrp="1"/>
          </p:cNvSpPr>
          <p:nvPr>
            <p:ph idx="1"/>
          </p:nvPr>
        </p:nvSpPr>
        <p:spPr/>
        <p:txBody>
          <a:bodyPr/>
          <a:lstStyle/>
          <a:p>
            <a:r>
              <a:rPr lang="en-US" dirty="0"/>
              <a:t>ED HAS A $6,000 LIMIT PER DONATION, AND ANNUAL TOTAL OF $50,000 TO MAKE “</a:t>
            </a:r>
            <a:r>
              <a:rPr lang="en-US" b="1" dirty="0"/>
              <a:t>TARGETED</a:t>
            </a:r>
            <a:r>
              <a:rPr lang="en-US" dirty="0"/>
              <a:t>” SPONSORSHIPS!</a:t>
            </a:r>
          </a:p>
          <a:p>
            <a:pPr lvl="1">
              <a:buFont typeface="Wingdings" panose="05000000000000000000" pitchFamily="2" charset="2"/>
              <a:buChar char="Ø"/>
            </a:pPr>
            <a:r>
              <a:rPr lang="en-US" dirty="0"/>
              <a:t>USED TO DATE FOR COMMUNITY PARK DONATION, AND COLUMBUS VA SUPPORT</a:t>
            </a:r>
          </a:p>
          <a:p>
            <a:pPr marL="0" indent="0">
              <a:buNone/>
            </a:pPr>
            <a:endParaRPr lang="en-US" dirty="0"/>
          </a:p>
        </p:txBody>
      </p:sp>
    </p:spTree>
    <p:extLst>
      <p:ext uri="{BB962C8B-B14F-4D97-AF65-F5344CB8AC3E}">
        <p14:creationId xmlns:p14="http://schemas.microsoft.com/office/powerpoint/2010/main" val="8859075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69A6D-65B1-CC26-AF49-6A2990F9D319}"/>
              </a:ext>
            </a:extLst>
          </p:cNvPr>
          <p:cNvSpPr>
            <a:spLocks noGrp="1"/>
          </p:cNvSpPr>
          <p:nvPr>
            <p:ph type="title"/>
          </p:nvPr>
        </p:nvSpPr>
        <p:spPr>
          <a:xfrm>
            <a:off x="747665" y="2556064"/>
            <a:ext cx="10515600" cy="2136252"/>
          </a:xfrm>
        </p:spPr>
        <p:txBody>
          <a:bodyPr>
            <a:normAutofit/>
          </a:bodyPr>
          <a:lstStyle/>
          <a:p>
            <a:pPr algn="ctr"/>
            <a:r>
              <a:rPr lang="en-US" dirty="0"/>
              <a:t>VFWOC WEBSITE</a:t>
            </a:r>
            <a:br>
              <a:rPr lang="en-US" dirty="0"/>
            </a:br>
            <a:r>
              <a:rPr lang="en-US" sz="3200" b="1" u="sng" dirty="0">
                <a:hlinkClick r:id="rId2"/>
              </a:rPr>
              <a:t>WWW.VFWOHIOCHARITIES.COM</a:t>
            </a:r>
            <a:br>
              <a:rPr lang="en-US" sz="3200" b="1" dirty="0"/>
            </a:br>
            <a:endParaRPr lang="en-US" sz="3200" b="1" dirty="0"/>
          </a:p>
        </p:txBody>
      </p:sp>
      <p:sp>
        <p:nvSpPr>
          <p:cNvPr id="3" name="Content Placeholder 2">
            <a:extLst>
              <a:ext uri="{FF2B5EF4-FFF2-40B4-BE49-F238E27FC236}">
                <a16:creationId xmlns:a16="http://schemas.microsoft.com/office/drawing/2014/main" id="{140F9F81-635E-AFEF-5EAD-D652D98C4BD9}"/>
              </a:ext>
            </a:extLst>
          </p:cNvPr>
          <p:cNvSpPr>
            <a:spLocks noGrp="1"/>
          </p:cNvSpPr>
          <p:nvPr>
            <p:ph idx="1"/>
          </p:nvPr>
        </p:nvSpPr>
        <p:spPr/>
        <p:txBody>
          <a:bodyPr>
            <a:normAutofit/>
          </a:bodyPr>
          <a:lstStyle/>
          <a:p>
            <a:pPr marL="0" indent="0" algn="ctr">
              <a:buNone/>
            </a:pPr>
            <a:endParaRPr lang="en-US" sz="4800" b="1" dirty="0">
              <a:solidFill>
                <a:srgbClr val="FF0000"/>
              </a:solidFill>
            </a:endParaRPr>
          </a:p>
          <a:p>
            <a:pPr marL="0" indent="0" algn="ctr">
              <a:buNone/>
            </a:pPr>
            <a:endParaRPr lang="en-US" sz="4800" b="1" dirty="0">
              <a:solidFill>
                <a:srgbClr val="FF0000"/>
              </a:solidFill>
            </a:endParaRPr>
          </a:p>
          <a:p>
            <a:pPr marL="0" indent="0">
              <a:buNone/>
            </a:pPr>
            <a:endParaRPr lang="en-US" sz="4800" b="1" dirty="0">
              <a:solidFill>
                <a:schemeClr val="tx2"/>
              </a:solidFill>
            </a:endParaRPr>
          </a:p>
          <a:p>
            <a:pPr marL="457200" lvl="1" indent="0">
              <a:buNone/>
            </a:pPr>
            <a:endParaRPr lang="en-US" sz="4800" dirty="0">
              <a:solidFill>
                <a:schemeClr val="tx2"/>
              </a:solidFill>
            </a:endParaRPr>
          </a:p>
        </p:txBody>
      </p:sp>
    </p:spTree>
    <p:extLst>
      <p:ext uri="{BB962C8B-B14F-4D97-AF65-F5344CB8AC3E}">
        <p14:creationId xmlns:p14="http://schemas.microsoft.com/office/powerpoint/2010/main" val="2760353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64A13DF-F7CA-F3CD-CD0D-3CC2DB157B05}"/>
              </a:ext>
            </a:extLst>
          </p:cNvPr>
          <p:cNvSpPr/>
          <p:nvPr/>
        </p:nvSpPr>
        <p:spPr>
          <a:xfrm>
            <a:off x="1521229" y="5311833"/>
            <a:ext cx="8994371" cy="723207"/>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089D236F-A6E1-2FA3-139D-46BF0EE172B6}"/>
              </a:ext>
            </a:extLst>
          </p:cNvPr>
          <p:cNvSpPr>
            <a:spLocks noGrp="1"/>
          </p:cNvSpPr>
          <p:nvPr>
            <p:ph type="title"/>
          </p:nvPr>
        </p:nvSpPr>
        <p:spPr/>
        <p:txBody>
          <a:bodyPr/>
          <a:lstStyle/>
          <a:p>
            <a:r>
              <a:rPr lang="en-US" dirty="0"/>
              <a:t>                      </a:t>
            </a:r>
            <a:r>
              <a:rPr lang="en-US" u="sng" dirty="0"/>
              <a:t>2025 BUDGET SUMMARY</a:t>
            </a:r>
          </a:p>
        </p:txBody>
      </p:sp>
      <p:sp>
        <p:nvSpPr>
          <p:cNvPr id="3" name="Content Placeholder 2">
            <a:extLst>
              <a:ext uri="{FF2B5EF4-FFF2-40B4-BE49-F238E27FC236}">
                <a16:creationId xmlns:a16="http://schemas.microsoft.com/office/drawing/2014/main" id="{C7FD8066-AC9C-19D7-7FCA-8EC0B849630F}"/>
              </a:ext>
            </a:extLst>
          </p:cNvPr>
          <p:cNvSpPr>
            <a:spLocks noGrp="1"/>
          </p:cNvSpPr>
          <p:nvPr>
            <p:ph idx="1"/>
          </p:nvPr>
        </p:nvSpPr>
        <p:spPr/>
        <p:txBody>
          <a:bodyPr>
            <a:normAutofit fontScale="77500" lnSpcReduction="20000"/>
          </a:bodyPr>
          <a:lstStyle/>
          <a:p>
            <a:r>
              <a:rPr lang="en-US" sz="4000" b="1" dirty="0"/>
              <a:t>REVENUE :  $1,645,000</a:t>
            </a:r>
          </a:p>
          <a:p>
            <a:r>
              <a:rPr lang="en-US" sz="4000" b="1" dirty="0"/>
              <a:t>EXPENSES:  $1,222,400</a:t>
            </a:r>
          </a:p>
          <a:p>
            <a:r>
              <a:rPr lang="en-US" sz="4000" b="1" u="sng" dirty="0">
                <a:solidFill>
                  <a:schemeClr val="accent3"/>
                </a:solidFill>
              </a:rPr>
              <a:t>UNDER BUDGET:  </a:t>
            </a:r>
            <a:r>
              <a:rPr lang="en-US" sz="4000" b="1" u="sng" dirty="0"/>
              <a:t>$422,600</a:t>
            </a:r>
          </a:p>
          <a:p>
            <a:pPr marL="457200" lvl="1" indent="0">
              <a:buNone/>
            </a:pPr>
            <a:r>
              <a:rPr lang="en-US" sz="3600" b="1" dirty="0"/>
              <a:t> </a:t>
            </a:r>
          </a:p>
          <a:p>
            <a:r>
              <a:rPr lang="en-US" sz="4000" b="1" dirty="0"/>
              <a:t>NEXT BUDGET REVIEW  OCT 2025 (</a:t>
            </a:r>
            <a:r>
              <a:rPr lang="en-US" sz="4000" b="1" dirty="0">
                <a:solidFill>
                  <a:schemeClr val="accent1"/>
                </a:solidFill>
              </a:rPr>
              <a:t>MODIFIED BUDGET YEAR</a:t>
            </a:r>
            <a:r>
              <a:rPr lang="en-US" sz="4000" b="1" dirty="0"/>
              <a:t>):  TO ASSESS EXPENDITURES FOR REALIGNMENT, AND BUDGET SURPLUS (INVEST, OR SPEND ON DONATIONS, OR A COMBINATION OF BOTH?)</a:t>
            </a:r>
          </a:p>
          <a:p>
            <a:endParaRPr lang="en-US" sz="4000" b="1" dirty="0"/>
          </a:p>
          <a:p>
            <a:pPr marL="0" indent="0">
              <a:buNone/>
            </a:pPr>
            <a:r>
              <a:rPr lang="en-US" sz="4000" b="1" dirty="0"/>
              <a:t>        REQUEST MOTION TO APPROVE THE 2025 BUDGET</a:t>
            </a:r>
          </a:p>
        </p:txBody>
      </p:sp>
      <p:sp>
        <p:nvSpPr>
          <p:cNvPr id="5" name="Rectangle 4">
            <a:extLst>
              <a:ext uri="{FF2B5EF4-FFF2-40B4-BE49-F238E27FC236}">
                <a16:creationId xmlns:a16="http://schemas.microsoft.com/office/drawing/2014/main" id="{A4C3224A-6205-FD6D-044C-6E53300F0224}"/>
              </a:ext>
            </a:extLst>
          </p:cNvPr>
          <p:cNvSpPr/>
          <p:nvPr/>
        </p:nvSpPr>
        <p:spPr>
          <a:xfrm>
            <a:off x="1335881" y="5122069"/>
            <a:ext cx="9636919" cy="1189831"/>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67110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E3F854-8568-714D-4466-C423A39E9395}"/>
              </a:ext>
            </a:extLst>
          </p:cNvPr>
          <p:cNvSpPr>
            <a:spLocks noGrp="1"/>
          </p:cNvSpPr>
          <p:nvPr>
            <p:ph type="title"/>
          </p:nvPr>
        </p:nvSpPr>
        <p:spPr>
          <a:xfrm>
            <a:off x="838200" y="79993"/>
            <a:ext cx="10515600" cy="1325563"/>
          </a:xfrm>
        </p:spPr>
        <p:txBody>
          <a:bodyPr/>
          <a:lstStyle/>
          <a:p>
            <a:r>
              <a:rPr lang="en-US" dirty="0"/>
              <a:t>      </a:t>
            </a:r>
            <a:r>
              <a:rPr lang="en-US" u="sng" dirty="0"/>
              <a:t>IMPORTANT UPDATES AND CHANGES</a:t>
            </a:r>
          </a:p>
        </p:txBody>
      </p:sp>
      <p:sp>
        <p:nvSpPr>
          <p:cNvPr id="3" name="Content Placeholder 2">
            <a:extLst>
              <a:ext uri="{FF2B5EF4-FFF2-40B4-BE49-F238E27FC236}">
                <a16:creationId xmlns:a16="http://schemas.microsoft.com/office/drawing/2014/main" id="{DCC1AE3C-C72E-9E99-122C-1DA5BD970D44}"/>
              </a:ext>
            </a:extLst>
          </p:cNvPr>
          <p:cNvSpPr>
            <a:spLocks noGrp="1"/>
          </p:cNvSpPr>
          <p:nvPr>
            <p:ph idx="1"/>
          </p:nvPr>
        </p:nvSpPr>
        <p:spPr>
          <a:xfrm>
            <a:off x="838200" y="1238278"/>
            <a:ext cx="10515600" cy="5266796"/>
          </a:xfrm>
        </p:spPr>
        <p:txBody>
          <a:bodyPr>
            <a:noAutofit/>
          </a:bodyPr>
          <a:lstStyle/>
          <a:p>
            <a:r>
              <a:rPr lang="en-US" sz="1800" dirty="0"/>
              <a:t>PERMISSIBLE/NON-PERMISSIBLE LIST:</a:t>
            </a:r>
          </a:p>
          <a:p>
            <a:pPr lvl="1">
              <a:buFont typeface="Wingdings" panose="05000000000000000000" pitchFamily="2" charset="2"/>
              <a:buChar char="Ø"/>
            </a:pPr>
            <a:r>
              <a:rPr lang="en-US" sz="1800" dirty="0"/>
              <a:t>BEING REVISED TO </a:t>
            </a:r>
            <a:r>
              <a:rPr lang="en-US" sz="1800" b="1" dirty="0"/>
              <a:t>“GO/NO-GO” </a:t>
            </a:r>
            <a:r>
              <a:rPr lang="en-US" sz="1800" dirty="0"/>
              <a:t>LIST AND WILL BECOME ATTACHMENT TO NEW “OPERATIONSPOLICY.”  FUND RAISER POLICY TO BE MERGED WITH “OPERATIONS POLICY TO REDUCE DUPLICATION.”  END STATE – ONE POLICY, ONE LIST!</a:t>
            </a:r>
          </a:p>
          <a:p>
            <a:r>
              <a:rPr lang="en-US" sz="1800" dirty="0"/>
              <a:t>GO/NO-GO UPDATES:</a:t>
            </a:r>
          </a:p>
          <a:p>
            <a:pPr lvl="1">
              <a:buFont typeface="Wingdings" panose="05000000000000000000" pitchFamily="2" charset="2"/>
              <a:buChar char="Ø"/>
            </a:pPr>
            <a:r>
              <a:rPr lang="en-US" sz="1800" b="1" dirty="0">
                <a:solidFill>
                  <a:schemeClr val="accent3"/>
                </a:solidFill>
              </a:rPr>
              <a:t>GO:</a:t>
            </a:r>
          </a:p>
          <a:p>
            <a:pPr lvl="2">
              <a:buFont typeface="Wingdings" panose="05000000000000000000" pitchFamily="2" charset="2"/>
              <a:buChar char="v"/>
            </a:pPr>
            <a:r>
              <a:rPr lang="en-US" sz="1800" dirty="0"/>
              <a:t>Elimination of Dinner sign-in sheets and Honor Guard Van logs </a:t>
            </a:r>
          </a:p>
          <a:p>
            <a:pPr lvl="2">
              <a:buFont typeface="Wingdings" panose="05000000000000000000" pitchFamily="2" charset="2"/>
              <a:buChar char="v"/>
            </a:pPr>
            <a:r>
              <a:rPr lang="en-US" sz="1800" dirty="0"/>
              <a:t> Purchase of AED machine and cabinet for Field Agent primary location</a:t>
            </a:r>
          </a:p>
          <a:p>
            <a:pPr lvl="2">
              <a:buFont typeface="Wingdings" panose="05000000000000000000" pitchFamily="2" charset="2"/>
              <a:buChar char="v"/>
            </a:pPr>
            <a:r>
              <a:rPr lang="en-US" sz="1800" dirty="0"/>
              <a:t>Purchase of “children/kids” entertainment for Field Agent events, i.e., clown, magician, bouncy house, etc.  </a:t>
            </a:r>
            <a:r>
              <a:rPr lang="en-US" sz="1800" b="1" dirty="0">
                <a:solidFill>
                  <a:srgbClr val="C00000"/>
                </a:solidFill>
              </a:rPr>
              <a:t>Need</a:t>
            </a:r>
            <a:r>
              <a:rPr lang="en-US" sz="1800" dirty="0"/>
              <a:t> </a:t>
            </a:r>
            <a:r>
              <a:rPr lang="en-US" sz="1800" b="1" dirty="0">
                <a:solidFill>
                  <a:srgbClr val="C00000"/>
                </a:solidFill>
              </a:rPr>
              <a:t>FA feedback to develop policy </a:t>
            </a:r>
            <a:r>
              <a:rPr lang="en-US" sz="1800" b="1" u="sng" dirty="0">
                <a:solidFill>
                  <a:srgbClr val="C00000"/>
                </a:solidFill>
              </a:rPr>
              <a:t>before</a:t>
            </a:r>
            <a:r>
              <a:rPr lang="en-US" sz="1800" b="1" dirty="0">
                <a:solidFill>
                  <a:srgbClr val="C00000"/>
                </a:solidFill>
              </a:rPr>
              <a:t> implementation!</a:t>
            </a:r>
          </a:p>
          <a:p>
            <a:pPr lvl="2">
              <a:buFont typeface="Wingdings" panose="05000000000000000000" pitchFamily="2" charset="2"/>
              <a:buChar char="v"/>
            </a:pPr>
            <a:r>
              <a:rPr lang="en-US" sz="1800" dirty="0"/>
              <a:t>Donation to a 501(c) 4 (DAV, Kiwanis) or 6 (Chamber of Commerce) complimentary 501(c)3 Foundation, or make check directly to the “charitable purpose”</a:t>
            </a:r>
          </a:p>
          <a:p>
            <a:pPr lvl="2">
              <a:buFont typeface="Wingdings" panose="05000000000000000000" pitchFamily="2" charset="2"/>
              <a:buChar char="v"/>
            </a:pPr>
            <a:r>
              <a:rPr lang="en-US" sz="1800" dirty="0"/>
              <a:t>Donation to MOC “Grand of Ohio” </a:t>
            </a:r>
            <a:r>
              <a:rPr lang="en-US" sz="1800" u="sng" dirty="0"/>
              <a:t>state organization </a:t>
            </a:r>
            <a:r>
              <a:rPr lang="en-US" sz="1800" dirty="0"/>
              <a:t>(</a:t>
            </a:r>
            <a:r>
              <a:rPr lang="en-US" sz="1800" b="1" dirty="0">
                <a:solidFill>
                  <a:srgbClr val="C00000"/>
                </a:solidFill>
              </a:rPr>
              <a:t>not independent Pup Tents</a:t>
            </a:r>
            <a:r>
              <a:rPr lang="en-US" sz="1800" dirty="0"/>
              <a:t>)!  Waiting on MOC to </a:t>
            </a:r>
            <a:r>
              <a:rPr lang="en-US" sz="1800" b="1" dirty="0">
                <a:solidFill>
                  <a:srgbClr val="C00000"/>
                </a:solidFill>
              </a:rPr>
              <a:t>register with Ohio AG </a:t>
            </a:r>
            <a:r>
              <a:rPr lang="en-US" sz="1800" dirty="0"/>
              <a:t>as charitable organization before implementation</a:t>
            </a:r>
          </a:p>
          <a:p>
            <a:pPr lvl="2">
              <a:buFont typeface="Wingdings" panose="05000000000000000000" pitchFamily="2" charset="2"/>
              <a:buChar char="v"/>
            </a:pPr>
            <a:r>
              <a:rPr lang="en-US" sz="1800" dirty="0"/>
              <a:t>UP TO $5,000 FOR </a:t>
            </a:r>
            <a:r>
              <a:rPr lang="en-US" sz="1800" b="1" dirty="0">
                <a:solidFill>
                  <a:srgbClr val="C00000"/>
                </a:solidFill>
              </a:rPr>
              <a:t>A </a:t>
            </a:r>
            <a:r>
              <a:rPr lang="en-US" sz="1800" b="1" u="sng" dirty="0">
                <a:solidFill>
                  <a:srgbClr val="C00000"/>
                </a:solidFill>
              </a:rPr>
              <a:t>ONE TIME ONLY </a:t>
            </a:r>
            <a:r>
              <a:rPr lang="en-US" sz="1800" b="1" dirty="0">
                <a:solidFill>
                  <a:srgbClr val="C00000"/>
                </a:solidFill>
              </a:rPr>
              <a:t>SUPPORT OF AN ELECTRONIC SIGN PURCHASE (PREFERRED): SUPPORTS BOTH THE POST AND CHARITY MISSSION.  MUST HAVE PROMINATELY ON SIGN, “AGENT OF VFW OF OHIO CHARITIES.”  EXPECT  Public Service announcements (PSA0s from VFWOC!!</a:t>
            </a:r>
          </a:p>
          <a:p>
            <a:pPr lvl="2">
              <a:buFont typeface="Wingdings" panose="05000000000000000000" pitchFamily="2" charset="2"/>
              <a:buChar char="v"/>
            </a:pPr>
            <a:endParaRPr lang="en-US" sz="1800" dirty="0"/>
          </a:p>
          <a:p>
            <a:pPr lvl="2">
              <a:buFont typeface="Wingdings" panose="05000000000000000000" pitchFamily="2" charset="2"/>
              <a:buChar char="v"/>
            </a:pPr>
            <a:endParaRPr lang="en-US" sz="1700" dirty="0"/>
          </a:p>
          <a:p>
            <a:pPr lvl="2">
              <a:buFont typeface="Wingdings" panose="05000000000000000000" pitchFamily="2" charset="2"/>
              <a:buChar char="v"/>
            </a:pPr>
            <a:endParaRPr lang="en-US" sz="1700" dirty="0"/>
          </a:p>
          <a:p>
            <a:pPr>
              <a:buFont typeface="Wingdings" panose="05000000000000000000" pitchFamily="2" charset="2"/>
              <a:buChar char="Ø"/>
            </a:pPr>
            <a:endParaRPr lang="en-US" sz="1700" dirty="0"/>
          </a:p>
        </p:txBody>
      </p:sp>
    </p:spTree>
    <p:extLst>
      <p:ext uri="{BB962C8B-B14F-4D97-AF65-F5344CB8AC3E}">
        <p14:creationId xmlns:p14="http://schemas.microsoft.com/office/powerpoint/2010/main" val="12534924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C893B2-CFFC-4BEF-3E3B-1A985BA47BBB}"/>
              </a:ext>
            </a:extLst>
          </p:cNvPr>
          <p:cNvSpPr>
            <a:spLocks noGrp="1"/>
          </p:cNvSpPr>
          <p:nvPr>
            <p:ph type="title"/>
          </p:nvPr>
        </p:nvSpPr>
        <p:spPr>
          <a:xfrm>
            <a:off x="629265" y="365125"/>
            <a:ext cx="11130116" cy="1325563"/>
          </a:xfrm>
        </p:spPr>
        <p:txBody>
          <a:bodyPr/>
          <a:lstStyle/>
          <a:p>
            <a:r>
              <a:rPr lang="en-US" u="sng" dirty="0"/>
              <a:t>IMPORTANT UPDATES AND CHANGES, CONT’D</a:t>
            </a:r>
          </a:p>
        </p:txBody>
      </p:sp>
      <p:sp>
        <p:nvSpPr>
          <p:cNvPr id="3" name="Content Placeholder 2">
            <a:extLst>
              <a:ext uri="{FF2B5EF4-FFF2-40B4-BE49-F238E27FC236}">
                <a16:creationId xmlns:a16="http://schemas.microsoft.com/office/drawing/2014/main" id="{0C415C59-85ED-AF55-B518-0CC8DC391D8D}"/>
              </a:ext>
            </a:extLst>
          </p:cNvPr>
          <p:cNvSpPr>
            <a:spLocks noGrp="1"/>
          </p:cNvSpPr>
          <p:nvPr>
            <p:ph idx="1"/>
          </p:nvPr>
        </p:nvSpPr>
        <p:spPr/>
        <p:txBody>
          <a:bodyPr>
            <a:normAutofit lnSpcReduction="10000"/>
          </a:bodyPr>
          <a:lstStyle/>
          <a:p>
            <a:r>
              <a:rPr lang="en-US" b="1" dirty="0">
                <a:solidFill>
                  <a:srgbClr val="C00000"/>
                </a:solidFill>
              </a:rPr>
              <a:t>NO-GO:</a:t>
            </a:r>
          </a:p>
          <a:p>
            <a:pPr lvl="1">
              <a:buFont typeface="Wingdings" panose="05000000000000000000" pitchFamily="2" charset="2"/>
              <a:buChar char="Ø"/>
            </a:pPr>
            <a:r>
              <a:rPr lang="en-US" b="1" dirty="0"/>
              <a:t>MAKING CHECK OUT TO A DISTRCT AND/OR DISTRICT QM.  </a:t>
            </a:r>
            <a:r>
              <a:rPr lang="en-US" b="1" dirty="0">
                <a:solidFill>
                  <a:schemeClr val="accent3"/>
                </a:solidFill>
              </a:rPr>
              <a:t>INSTEAD</a:t>
            </a:r>
            <a:r>
              <a:rPr lang="en-US" b="1" dirty="0"/>
              <a:t> </a:t>
            </a:r>
            <a:r>
              <a:rPr lang="en-US" b="1" dirty="0">
                <a:solidFill>
                  <a:schemeClr val="accent3"/>
                </a:solidFill>
              </a:rPr>
              <a:t>MAKE CHECK OUT DIRECTLY TO THE SUPPORTED DISTRICT </a:t>
            </a:r>
            <a:r>
              <a:rPr lang="en-US" b="1" u="sng" dirty="0">
                <a:solidFill>
                  <a:schemeClr val="accent3"/>
                </a:solidFill>
              </a:rPr>
              <a:t>CHARITABLE ACTIVITY</a:t>
            </a:r>
            <a:r>
              <a:rPr lang="en-US" b="1" dirty="0"/>
              <a:t>!  </a:t>
            </a:r>
          </a:p>
          <a:p>
            <a:pPr lvl="2">
              <a:buFont typeface="Wingdings" panose="05000000000000000000" pitchFamily="2" charset="2"/>
              <a:buChar char="v"/>
            </a:pPr>
            <a:r>
              <a:rPr lang="en-US" b="1" dirty="0">
                <a:solidFill>
                  <a:schemeClr val="accent3"/>
                </a:solidFill>
              </a:rPr>
              <a:t>NOTE:  WORKING WITH DEPARTMENT AND VFWOC LEGAL ADVISOR TO FIND WORKAROUND SIMILAR TO DEPARTMENT “DESIGNATED FUND” CONCEPT!</a:t>
            </a:r>
          </a:p>
          <a:p>
            <a:pPr lvl="1">
              <a:buFont typeface="Wingdings" panose="05000000000000000000" pitchFamily="2" charset="2"/>
              <a:buChar char="Ø"/>
            </a:pPr>
            <a:endParaRPr lang="en-US" b="1" dirty="0">
              <a:solidFill>
                <a:schemeClr val="accent3"/>
              </a:solidFill>
            </a:endParaRPr>
          </a:p>
          <a:p>
            <a:pPr lvl="1">
              <a:buFont typeface="Wingdings" panose="05000000000000000000" pitchFamily="2" charset="2"/>
              <a:buChar char="Ø"/>
            </a:pPr>
            <a:r>
              <a:rPr lang="en-US" b="1" dirty="0"/>
              <a:t>DONATING DIRECTLY TO A C-4 (DAV, KIWANIS, ETC.), OR A C-6 (CHAMBER OF COMMERCE) ETC.  </a:t>
            </a:r>
            <a:r>
              <a:rPr lang="en-US" b="1" dirty="0">
                <a:solidFill>
                  <a:schemeClr val="accent3"/>
                </a:solidFill>
              </a:rPr>
              <a:t>AGAIN, MAKE CHECK OUT TO THEIR 501(C3) FOUNDATION, OR DIRECTLY TO THE CHARITABLE ACTIVITY</a:t>
            </a:r>
          </a:p>
          <a:p>
            <a:pPr lvl="1">
              <a:buFont typeface="Wingdings" panose="05000000000000000000" pitchFamily="2" charset="2"/>
              <a:buChar char="Ø"/>
            </a:pPr>
            <a:endParaRPr lang="en-US" b="1" dirty="0"/>
          </a:p>
          <a:p>
            <a:pPr lvl="1">
              <a:buFont typeface="Wingdings" panose="05000000000000000000" pitchFamily="2" charset="2"/>
              <a:buChar char="Ø"/>
            </a:pPr>
            <a:r>
              <a:rPr lang="en-US" b="1" dirty="0">
                <a:solidFill>
                  <a:srgbClr val="C00000"/>
                </a:solidFill>
              </a:rPr>
              <a:t>CANNOT USE CHARITY DOLLARS FOR “FREEDOM CAR,” “POW/MIA CAR,” ETC., AS NO LONGER A C3.  MASS E-MAIL ALREADY SENT TO FAs</a:t>
            </a:r>
          </a:p>
        </p:txBody>
      </p:sp>
    </p:spTree>
    <p:extLst>
      <p:ext uri="{BB962C8B-B14F-4D97-AF65-F5344CB8AC3E}">
        <p14:creationId xmlns:p14="http://schemas.microsoft.com/office/powerpoint/2010/main" val="11537263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8DA5FC-D999-8013-851D-120D05D247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41BF7D8-0BFE-052D-2C9B-A8B6C7A3061F}"/>
              </a:ext>
            </a:extLst>
          </p:cNvPr>
          <p:cNvSpPr>
            <a:spLocks noGrp="1"/>
          </p:cNvSpPr>
          <p:nvPr>
            <p:ph type="title"/>
          </p:nvPr>
        </p:nvSpPr>
        <p:spPr>
          <a:xfrm>
            <a:off x="629265" y="365125"/>
            <a:ext cx="11130116" cy="1325563"/>
          </a:xfrm>
        </p:spPr>
        <p:txBody>
          <a:bodyPr/>
          <a:lstStyle/>
          <a:p>
            <a:r>
              <a:rPr lang="en-US" u="sng" dirty="0"/>
              <a:t>IMPORTANT UPDATES AND CHANGES, CONT’D</a:t>
            </a:r>
          </a:p>
        </p:txBody>
      </p:sp>
      <p:sp>
        <p:nvSpPr>
          <p:cNvPr id="3" name="Content Placeholder 2">
            <a:extLst>
              <a:ext uri="{FF2B5EF4-FFF2-40B4-BE49-F238E27FC236}">
                <a16:creationId xmlns:a16="http://schemas.microsoft.com/office/drawing/2014/main" id="{83C8571C-8414-E462-6451-EDFA524F5607}"/>
              </a:ext>
            </a:extLst>
          </p:cNvPr>
          <p:cNvSpPr>
            <a:spLocks noGrp="1"/>
          </p:cNvSpPr>
          <p:nvPr>
            <p:ph idx="1"/>
          </p:nvPr>
        </p:nvSpPr>
        <p:spPr/>
        <p:txBody>
          <a:bodyPr>
            <a:normAutofit fontScale="92500" lnSpcReduction="20000"/>
          </a:bodyPr>
          <a:lstStyle/>
          <a:p>
            <a:r>
              <a:rPr lang="en-US" b="1" dirty="0"/>
              <a:t>LOOKING TO REDUCE NUMBER OF CHARITY SUPPORTED DINNERS TO SIX </a:t>
            </a:r>
          </a:p>
          <a:p>
            <a:pPr lvl="1">
              <a:buFont typeface="Wingdings" panose="05000000000000000000" pitchFamily="2" charset="2"/>
              <a:buChar char="Ø"/>
            </a:pPr>
            <a:r>
              <a:rPr lang="en-US" b="1" dirty="0"/>
              <a:t>VETERANS DAY, MEMORIAL DAY, THANKSGIVING, CHRISTMAS, VOD/PP AWARD WINNERS, FIRST RESPONDER (EMT, FIREFIGHTER, LAW ENFORCEMENT, ETC.) AND TEACHER OF THE YEAR AWARD WINNERS.  </a:t>
            </a:r>
            <a:r>
              <a:rPr lang="en-US" b="1" dirty="0">
                <a:solidFill>
                  <a:srgbClr val="C00000"/>
                </a:solidFill>
              </a:rPr>
              <a:t>REQUEST YOUR FEEDBACK BEFORE IMPLEMENTING!</a:t>
            </a:r>
          </a:p>
          <a:p>
            <a:endParaRPr lang="en-US" b="1" dirty="0"/>
          </a:p>
          <a:p>
            <a:r>
              <a:rPr lang="en-US" b="1" dirty="0"/>
              <a:t>LEGISLATIVE PROPOSED CHANGES TO ORC 2915:</a:t>
            </a:r>
          </a:p>
          <a:p>
            <a:pPr lvl="1">
              <a:buFont typeface="Wingdings" panose="05000000000000000000" pitchFamily="2" charset="2"/>
              <a:buChar char="Ø"/>
            </a:pPr>
            <a:r>
              <a:rPr lang="en-US" b="1" dirty="0"/>
              <a:t>WORKING WITH THE OHIO VETERANS AND FRATERNAL CHARITABLE COALITION (OVFCC) ON THE FOLLOWING PROPOSED CHANGES TO ORC 2915:</a:t>
            </a:r>
          </a:p>
          <a:p>
            <a:pPr lvl="2">
              <a:buFont typeface="Wingdings" panose="05000000000000000000" pitchFamily="2" charset="2"/>
              <a:buChar char="Ø"/>
            </a:pPr>
            <a:r>
              <a:rPr lang="en-US" b="1" dirty="0"/>
              <a:t>SEPERATING TICKETS AND ELECTRONIC GAMING TO CALCULATE THE $330,000 BEFORE SWITCHING FROM 25% TO 50% CHARITABLE DONATIONS</a:t>
            </a:r>
          </a:p>
          <a:p>
            <a:pPr lvl="2">
              <a:buFont typeface="Wingdings" panose="05000000000000000000" pitchFamily="2" charset="2"/>
              <a:buChar char="Ø"/>
            </a:pPr>
            <a:r>
              <a:rPr lang="en-US" b="1" dirty="0"/>
              <a:t>INCREASING OPEN HOURS FOR GAMING FROM 12 TO 16 HOURS</a:t>
            </a:r>
          </a:p>
          <a:p>
            <a:pPr lvl="2">
              <a:buFont typeface="Wingdings" panose="05000000000000000000" pitchFamily="2" charset="2"/>
              <a:buChar char="Ø"/>
            </a:pPr>
            <a:endParaRPr lang="en-US" b="1" dirty="0"/>
          </a:p>
        </p:txBody>
      </p:sp>
    </p:spTree>
    <p:extLst>
      <p:ext uri="{BB962C8B-B14F-4D97-AF65-F5344CB8AC3E}">
        <p14:creationId xmlns:p14="http://schemas.microsoft.com/office/powerpoint/2010/main" val="6273760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10ACA-5BE0-BD3F-318F-124962DFDC17}"/>
              </a:ext>
            </a:extLst>
          </p:cNvPr>
          <p:cNvSpPr>
            <a:spLocks noGrp="1"/>
          </p:cNvSpPr>
          <p:nvPr>
            <p:ph type="title"/>
          </p:nvPr>
        </p:nvSpPr>
        <p:spPr>
          <a:xfrm>
            <a:off x="511278" y="365125"/>
            <a:ext cx="11523407" cy="1325563"/>
          </a:xfrm>
        </p:spPr>
        <p:txBody>
          <a:bodyPr>
            <a:normAutofit/>
          </a:bodyPr>
          <a:lstStyle/>
          <a:p>
            <a:r>
              <a:rPr lang="en-US" sz="3800" u="sng" dirty="0"/>
              <a:t>SUPPORT TO NAT’L HOME TRANSPORTATION REQUEST</a:t>
            </a:r>
          </a:p>
        </p:txBody>
      </p:sp>
      <p:sp>
        <p:nvSpPr>
          <p:cNvPr id="3" name="Content Placeholder 2">
            <a:extLst>
              <a:ext uri="{FF2B5EF4-FFF2-40B4-BE49-F238E27FC236}">
                <a16:creationId xmlns:a16="http://schemas.microsoft.com/office/drawing/2014/main" id="{9E56DAE6-E665-21A4-898E-47F2C6AA8AE8}"/>
              </a:ext>
            </a:extLst>
          </p:cNvPr>
          <p:cNvSpPr>
            <a:spLocks noGrp="1"/>
          </p:cNvSpPr>
          <p:nvPr>
            <p:ph idx="1"/>
          </p:nvPr>
        </p:nvSpPr>
        <p:spPr/>
        <p:txBody>
          <a:bodyPr/>
          <a:lstStyle/>
          <a:p>
            <a:r>
              <a:rPr lang="en-US" dirty="0"/>
              <a:t>INITIAL REQUEST FOR TWO VANS ($50,000 EACH) AND ONE BUS ($160,000 - $170,000)</a:t>
            </a:r>
          </a:p>
          <a:p>
            <a:pPr lvl="1">
              <a:buFont typeface="Wingdings" panose="05000000000000000000" pitchFamily="2" charset="2"/>
              <a:buChar char="Ø"/>
            </a:pPr>
            <a:endParaRPr lang="en-US" dirty="0"/>
          </a:p>
          <a:p>
            <a:pPr lvl="1">
              <a:buFont typeface="Wingdings" panose="05000000000000000000" pitchFamily="2" charset="2"/>
              <a:buChar char="Ø"/>
            </a:pPr>
            <a:r>
              <a:rPr lang="en-US" dirty="0"/>
              <a:t>1 VAN PURCHASED BY </a:t>
            </a:r>
            <a:r>
              <a:rPr lang="en-US" b="1" dirty="0"/>
              <a:t>POST 4615, D3, TIPP CITY</a:t>
            </a:r>
          </a:p>
          <a:p>
            <a:pPr lvl="1">
              <a:buFont typeface="Wingdings" panose="05000000000000000000" pitchFamily="2" charset="2"/>
              <a:buChar char="Ø"/>
            </a:pPr>
            <a:r>
              <a:rPr lang="en-US" dirty="0"/>
              <a:t>1 VAN A “</a:t>
            </a:r>
            <a:r>
              <a:rPr lang="en-US" b="1" dirty="0"/>
              <a:t>BIG 10 </a:t>
            </a:r>
            <a:r>
              <a:rPr lang="en-US" dirty="0"/>
              <a:t>PROJECT”</a:t>
            </a:r>
          </a:p>
          <a:p>
            <a:pPr lvl="1">
              <a:buFont typeface="Wingdings" panose="05000000000000000000" pitchFamily="2" charset="2"/>
              <a:buChar char="Ø"/>
            </a:pPr>
            <a:r>
              <a:rPr lang="en-US" dirty="0"/>
              <a:t>1 BUS:  VFWOC ASKING EACH FIELD AGENT TO CONTRIBUTE $1,000 (ALL DONATIONS IN ANY AMOUNT APPRECIATED).  SEND DONATIONS TO VFW NAT’L HOME, PUT IN MEMO “NEW BUS PROJECT”</a:t>
            </a:r>
          </a:p>
          <a:p>
            <a:pPr lvl="2">
              <a:buFont typeface="Wingdings" panose="05000000000000000000" pitchFamily="2" charset="2"/>
              <a:buChar char="v"/>
            </a:pPr>
            <a:endParaRPr lang="en-US" dirty="0"/>
          </a:p>
          <a:p>
            <a:pPr lvl="2">
              <a:buFont typeface="Wingdings" panose="05000000000000000000" pitchFamily="2" charset="2"/>
              <a:buChar char="v"/>
            </a:pPr>
            <a:r>
              <a:rPr lang="en-US" b="1" dirty="0"/>
              <a:t>CURRENT AMOUNT RAISED as of 29 May</a:t>
            </a:r>
            <a:r>
              <a:rPr lang="en-US" b="1"/>
              <a:t>:  </a:t>
            </a:r>
            <a:r>
              <a:rPr lang="en-US" b="1">
                <a:solidFill>
                  <a:schemeClr val="accent6"/>
                </a:solidFill>
              </a:rPr>
              <a:t>$56,700</a:t>
            </a:r>
            <a:endParaRPr lang="en-US" b="1" dirty="0">
              <a:solidFill>
                <a:schemeClr val="accent6"/>
              </a:solidFill>
            </a:endParaRPr>
          </a:p>
          <a:p>
            <a:pPr lvl="2">
              <a:buFont typeface="Wingdings" panose="05000000000000000000" pitchFamily="2" charset="2"/>
              <a:buChar char="v"/>
            </a:pPr>
            <a:r>
              <a:rPr lang="en-US" b="1" dirty="0"/>
              <a:t>DONATION PERIOD ENDS 25 JULY 2025 (DAY BEFORE OHIO DAY AT THE HOME)</a:t>
            </a:r>
          </a:p>
        </p:txBody>
      </p:sp>
    </p:spTree>
    <p:extLst>
      <p:ext uri="{BB962C8B-B14F-4D97-AF65-F5344CB8AC3E}">
        <p14:creationId xmlns:p14="http://schemas.microsoft.com/office/powerpoint/2010/main" val="33324399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6B473-0E68-6CFB-E42C-4F8D9DB2C661}"/>
              </a:ext>
            </a:extLst>
          </p:cNvPr>
          <p:cNvSpPr>
            <a:spLocks noGrp="1"/>
          </p:cNvSpPr>
          <p:nvPr>
            <p:ph type="title"/>
          </p:nvPr>
        </p:nvSpPr>
        <p:spPr>
          <a:xfrm>
            <a:off x="838200" y="40660"/>
            <a:ext cx="10515600" cy="1325563"/>
          </a:xfrm>
        </p:spPr>
        <p:txBody>
          <a:bodyPr>
            <a:normAutofit/>
          </a:bodyPr>
          <a:lstStyle/>
          <a:p>
            <a:pPr algn="ctr"/>
            <a:r>
              <a:rPr lang="en-US" sz="7200" u="sng" dirty="0"/>
              <a:t>SCENARIOS</a:t>
            </a:r>
          </a:p>
        </p:txBody>
      </p:sp>
      <p:sp>
        <p:nvSpPr>
          <p:cNvPr id="3" name="Content Placeholder 2">
            <a:extLst>
              <a:ext uri="{FF2B5EF4-FFF2-40B4-BE49-F238E27FC236}">
                <a16:creationId xmlns:a16="http://schemas.microsoft.com/office/drawing/2014/main" id="{EAFC32F1-8FC2-CC95-0E3D-E0B92CDC8A29}"/>
              </a:ext>
            </a:extLst>
          </p:cNvPr>
          <p:cNvSpPr>
            <a:spLocks noGrp="1"/>
          </p:cNvSpPr>
          <p:nvPr>
            <p:ph idx="1"/>
          </p:nvPr>
        </p:nvSpPr>
        <p:spPr>
          <a:xfrm>
            <a:off x="838200" y="1366223"/>
            <a:ext cx="10515600" cy="4667250"/>
          </a:xfrm>
        </p:spPr>
        <p:txBody>
          <a:bodyPr>
            <a:noAutofit/>
          </a:bodyPr>
          <a:lstStyle/>
          <a:p>
            <a:r>
              <a:rPr lang="en-US" sz="1800" dirty="0"/>
              <a:t>WHAT CAN I DO IF A MERCHANT </a:t>
            </a:r>
            <a:r>
              <a:rPr lang="en-US" sz="1800" b="1" dirty="0"/>
              <a:t>WON’T TAKE A CHARITY CHECK</a:t>
            </a:r>
            <a:r>
              <a:rPr lang="en-US" sz="1800" dirty="0"/>
              <a:t>?  ANSWER, WITH PRIOR COORDINATION WITH VFWOC YOU CAN USE A POST CREDIT CARD AND REIMBURSE THE CHARGE WITH A VFWOC CHARITY CHECK.  YOU MUST ALRO PROVIDE RECEIPTS OF THE PURCHASE!!</a:t>
            </a:r>
          </a:p>
          <a:p>
            <a:endParaRPr lang="en-US" sz="1800" u="sng" dirty="0"/>
          </a:p>
          <a:p>
            <a:r>
              <a:rPr lang="en-US" sz="1800" dirty="0"/>
              <a:t>CAN YOU USE CHARITY DOLLARS TO SUPPORT HONOR GUARDS? FIELD AGENTS </a:t>
            </a:r>
            <a:r>
              <a:rPr lang="en-US" sz="1800" b="1" u="sng" dirty="0">
                <a:solidFill>
                  <a:srgbClr val="C00000"/>
                </a:solidFill>
              </a:rPr>
              <a:t>CANNOT</a:t>
            </a:r>
            <a:r>
              <a:rPr lang="en-US" sz="1800" dirty="0"/>
              <a:t> WRITE CHECKS TO AN “HONOR GUARD ACCOUNT!”  ALL EXPENDITURES </a:t>
            </a:r>
            <a:r>
              <a:rPr lang="en-US" sz="1800" b="1" u="sng" dirty="0">
                <a:solidFill>
                  <a:srgbClr val="C00000"/>
                </a:solidFill>
              </a:rPr>
              <a:t>MUST</a:t>
            </a:r>
            <a:r>
              <a:rPr lang="en-US" sz="1800" dirty="0"/>
              <a:t> COME FROM THE </a:t>
            </a:r>
            <a:r>
              <a:rPr lang="en-US" sz="1800" b="1" u="sng" dirty="0">
                <a:solidFill>
                  <a:srgbClr val="C00000"/>
                </a:solidFill>
              </a:rPr>
              <a:t>“CHARITY ACCOUNT” </a:t>
            </a:r>
            <a:r>
              <a:rPr lang="en-US" sz="1800" dirty="0"/>
              <a:t>TO THE </a:t>
            </a:r>
            <a:r>
              <a:rPr lang="en-US" sz="1800" b="1" u="sng" dirty="0">
                <a:solidFill>
                  <a:srgbClr val="C00000"/>
                </a:solidFill>
              </a:rPr>
              <a:t>INTENDED PROVIDER</a:t>
            </a:r>
            <a:r>
              <a:rPr lang="en-US" sz="1800" dirty="0"/>
              <a:t>, I.E, UNIFORM COMPANY, FLAG COMPANY, ETC.</a:t>
            </a:r>
          </a:p>
          <a:p>
            <a:endParaRPr lang="en-US" sz="1800" dirty="0"/>
          </a:p>
          <a:p>
            <a:r>
              <a:rPr lang="en-US" sz="1800" u="sng" dirty="0"/>
              <a:t>DISCUSSION</a:t>
            </a:r>
            <a:r>
              <a:rPr lang="en-US" sz="1800" dirty="0"/>
              <a:t>:  MY POST IS BUYING FOOD AND PEPARING FREE DINNERS FOR AN ANNUAL HIGH SCHOOL ATHLETIC DINNER.  CAN I REIMBURSE THE POST FROM CHARITY FOR THE FOOD PURCHASE?  </a:t>
            </a:r>
          </a:p>
          <a:p>
            <a:r>
              <a:rPr lang="en-US" sz="1800" dirty="0"/>
              <a:t>CAN I USE STORE CARDS, I.E., GIFT CARDS, TO SUPPORT VALID CHARITABLE ACTIVITIES?  YES, PRE-COORDINATE WITH VFWOC, USE THE TRACKING FORM ON THE VFWOC WEB PAGE.  WHEN ALL CARDS ARE HANDED OUT SEND TRACKING FORM AND CARD(S) ORIGINAL PURCHASE RECEIPT TO VFWOC.</a:t>
            </a:r>
            <a:endParaRPr lang="en-US" sz="1800" b="1" dirty="0">
              <a:solidFill>
                <a:srgbClr val="00B050"/>
              </a:solidFill>
            </a:endParaRPr>
          </a:p>
          <a:p>
            <a:endParaRPr lang="en-US" sz="1800" dirty="0"/>
          </a:p>
          <a:p>
            <a:pPr marL="0" indent="0">
              <a:buNone/>
            </a:pPr>
            <a:endParaRPr lang="en-US" sz="1800" dirty="0"/>
          </a:p>
          <a:p>
            <a:endParaRPr lang="en-US" sz="1800" dirty="0"/>
          </a:p>
          <a:p>
            <a:endParaRPr lang="en-US" sz="1800" dirty="0"/>
          </a:p>
          <a:p>
            <a:endParaRPr lang="en-US" sz="1800" dirty="0"/>
          </a:p>
          <a:p>
            <a:endParaRPr lang="en-US" sz="1800" dirty="0"/>
          </a:p>
          <a:p>
            <a:endParaRPr lang="en-US" sz="1800" dirty="0"/>
          </a:p>
        </p:txBody>
      </p:sp>
    </p:spTree>
    <p:extLst>
      <p:ext uri="{BB962C8B-B14F-4D97-AF65-F5344CB8AC3E}">
        <p14:creationId xmlns:p14="http://schemas.microsoft.com/office/powerpoint/2010/main" val="13110060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2C96C-11D5-7496-8012-39F9ED4AB0BA}"/>
              </a:ext>
            </a:extLst>
          </p:cNvPr>
          <p:cNvSpPr>
            <a:spLocks noGrp="1"/>
          </p:cNvSpPr>
          <p:nvPr>
            <p:ph type="title"/>
          </p:nvPr>
        </p:nvSpPr>
        <p:spPr/>
        <p:txBody>
          <a:bodyPr/>
          <a:lstStyle/>
          <a:p>
            <a:pPr algn="ctr"/>
            <a:r>
              <a:rPr lang="en-US" dirty="0"/>
              <a:t>*VFWOC CHALLENGE*</a:t>
            </a:r>
          </a:p>
        </p:txBody>
      </p:sp>
      <p:sp>
        <p:nvSpPr>
          <p:cNvPr id="3" name="Content Placeholder 2">
            <a:extLst>
              <a:ext uri="{FF2B5EF4-FFF2-40B4-BE49-F238E27FC236}">
                <a16:creationId xmlns:a16="http://schemas.microsoft.com/office/drawing/2014/main" id="{9B6DE0DC-616D-75C1-C236-9DC40620904F}"/>
              </a:ext>
            </a:extLst>
          </p:cNvPr>
          <p:cNvSpPr>
            <a:spLocks noGrp="1"/>
          </p:cNvSpPr>
          <p:nvPr>
            <p:ph idx="1"/>
          </p:nvPr>
        </p:nvSpPr>
        <p:spPr/>
        <p:txBody>
          <a:bodyPr>
            <a:normAutofit fontScale="92500"/>
          </a:bodyPr>
          <a:lstStyle/>
          <a:p>
            <a:pPr marL="0" indent="0">
              <a:buNone/>
            </a:pPr>
            <a:r>
              <a:rPr lang="en-US" dirty="0"/>
              <a:t>IF YOU  BELIEVE WE ARE BEING OVERLY PERSCRIPTIVE ON SOMETHING NON-PERMISSIBLE, OR MISSING AN OPPORTUNITY TO SUPPORT A CHARITABLE ACTIVITY, BRING IT TO THE ATTENTION OF VFWOC!</a:t>
            </a:r>
          </a:p>
          <a:p>
            <a:pPr lvl="1">
              <a:buFont typeface="Wingdings" panose="05000000000000000000" pitchFamily="2" charset="2"/>
              <a:buChar char="Ø"/>
            </a:pPr>
            <a:endParaRPr lang="en-US" b="1" dirty="0"/>
          </a:p>
          <a:p>
            <a:pPr lvl="1">
              <a:buFont typeface="Wingdings" panose="05000000000000000000" pitchFamily="2" charset="2"/>
              <a:buChar char="Ø"/>
            </a:pPr>
            <a:r>
              <a:rPr lang="en-US" b="1" dirty="0"/>
              <a:t>HOWEVER, YOU MUST ALSO SHOW YOUR “HOMEWORK” ON HOW YOU CAME TO YOUR CONCLUSION(S)!!</a:t>
            </a:r>
          </a:p>
          <a:p>
            <a:pPr marL="457200" lvl="1" indent="0">
              <a:buNone/>
            </a:pPr>
            <a:endParaRPr lang="en-US" b="1" dirty="0"/>
          </a:p>
          <a:p>
            <a:pPr lvl="1">
              <a:buFont typeface="Wingdings" panose="05000000000000000000" pitchFamily="2" charset="2"/>
              <a:buChar char="Ø"/>
            </a:pPr>
            <a:r>
              <a:rPr lang="en-US" b="1" dirty="0"/>
              <a:t>VFWOC WILL “FORMALLY” STAFF YOUR CHALLENGE TO INCLUDE,BUT NOT LIMITED TO, THE BOD, DEPT OF OHIO, AND VFWOC LEGAL ADVISOR!</a:t>
            </a:r>
          </a:p>
          <a:p>
            <a:pPr marL="457200" lvl="1" indent="0">
              <a:buNone/>
            </a:pPr>
            <a:endParaRPr lang="en-US" b="1" dirty="0"/>
          </a:p>
          <a:p>
            <a:pPr lvl="1">
              <a:buFont typeface="Wingdings" panose="05000000000000000000" pitchFamily="2" charset="2"/>
              <a:buChar char="Ø"/>
            </a:pPr>
            <a:r>
              <a:rPr lang="en-US" b="1" dirty="0"/>
              <a:t>WE DON’T MIND MAKING CHANGES BASED ON A </a:t>
            </a:r>
            <a:r>
              <a:rPr lang="en-US" b="1" u="sng" dirty="0"/>
              <a:t>VALIDATED</a:t>
            </a:r>
            <a:r>
              <a:rPr lang="en-US" b="1" dirty="0"/>
              <a:t> CHALLENGE!</a:t>
            </a:r>
          </a:p>
        </p:txBody>
      </p:sp>
      <p:sp>
        <p:nvSpPr>
          <p:cNvPr id="4" name="TextBox 3">
            <a:extLst>
              <a:ext uri="{FF2B5EF4-FFF2-40B4-BE49-F238E27FC236}">
                <a16:creationId xmlns:a16="http://schemas.microsoft.com/office/drawing/2014/main" id="{E2229D02-F173-77D4-4BB1-FBDFEA719047}"/>
              </a:ext>
            </a:extLst>
          </p:cNvPr>
          <p:cNvSpPr txBox="1"/>
          <p:nvPr/>
        </p:nvSpPr>
        <p:spPr>
          <a:xfrm>
            <a:off x="3775587" y="5969655"/>
            <a:ext cx="4149213" cy="523220"/>
          </a:xfrm>
          <a:prstGeom prst="rect">
            <a:avLst/>
          </a:prstGeom>
          <a:noFill/>
        </p:spPr>
        <p:txBody>
          <a:bodyPr wrap="square" rtlCol="0">
            <a:spAutoFit/>
          </a:bodyPr>
          <a:lstStyle/>
          <a:p>
            <a:r>
              <a:rPr lang="en-US" sz="2800" b="1" u="sng" dirty="0">
                <a:solidFill>
                  <a:srgbClr val="C00000"/>
                </a:solidFill>
              </a:rPr>
              <a:t>A WIN-WIN FOR VFWOC</a:t>
            </a:r>
          </a:p>
        </p:txBody>
      </p:sp>
    </p:spTree>
    <p:extLst>
      <p:ext uri="{BB962C8B-B14F-4D97-AF65-F5344CB8AC3E}">
        <p14:creationId xmlns:p14="http://schemas.microsoft.com/office/powerpoint/2010/main" val="33267298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AE0F15D-015D-4532-81FB-F8FD26564D74}"/>
              </a:ext>
            </a:extLst>
          </p:cNvPr>
          <p:cNvSpPr>
            <a:spLocks noGrp="1"/>
          </p:cNvSpPr>
          <p:nvPr>
            <p:ph type="body" sz="quarter" idx="10"/>
          </p:nvPr>
        </p:nvSpPr>
        <p:spPr>
          <a:xfrm>
            <a:off x="3486546" y="-80593"/>
            <a:ext cx="6441958" cy="816144"/>
          </a:xfrm>
        </p:spPr>
        <p:txBody>
          <a:bodyPr/>
          <a:lstStyle/>
          <a:p>
            <a:r>
              <a:rPr lang="en-US" sz="3200" dirty="0">
                <a:solidFill>
                  <a:schemeClr val="bg2"/>
                </a:solidFill>
                <a:latin typeface="Gill Sans MT" panose="020B0502020104020203" pitchFamily="34" charset="0"/>
                <a:cs typeface="Times" panose="02020603050405020304" pitchFamily="18" charset="0"/>
              </a:rPr>
              <a:t>VFWOC LEGAL ADVISOR</a:t>
            </a:r>
            <a:endParaRPr lang="en-US" sz="3200" dirty="0">
              <a:solidFill>
                <a:schemeClr val="accent1"/>
              </a:solidFill>
              <a:latin typeface="Gill Sans MT" panose="020B0502020104020203" pitchFamily="34" charset="0"/>
              <a:cs typeface="Times" panose="02020603050405020304" pitchFamily="18" charset="0"/>
            </a:endParaRPr>
          </a:p>
        </p:txBody>
      </p:sp>
      <p:sp>
        <p:nvSpPr>
          <p:cNvPr id="6" name="TextBox 5">
            <a:extLst>
              <a:ext uri="{FF2B5EF4-FFF2-40B4-BE49-F238E27FC236}">
                <a16:creationId xmlns:a16="http://schemas.microsoft.com/office/drawing/2014/main" id="{12379F45-B347-43F2-B2B1-D9033941E881}"/>
              </a:ext>
            </a:extLst>
          </p:cNvPr>
          <p:cNvSpPr txBox="1"/>
          <p:nvPr/>
        </p:nvSpPr>
        <p:spPr>
          <a:xfrm>
            <a:off x="748795" y="4021088"/>
            <a:ext cx="10694403" cy="1477328"/>
          </a:xfrm>
          <a:prstGeom prst="rect">
            <a:avLst/>
          </a:prstGeom>
          <a:noFill/>
        </p:spPr>
        <p:txBody>
          <a:bodyPr wrap="square" lIns="91440" tIns="45720" rIns="91440" bIns="45720" rtlCol="0" anchor="t">
            <a:spAutoFit/>
          </a:bodyPr>
          <a:lstStyle/>
          <a:p>
            <a:pPr algn="ctr">
              <a:defRPr/>
            </a:pPr>
            <a:r>
              <a:rPr lang="en-US" sz="3000" b="1" dirty="0">
                <a:solidFill>
                  <a:srgbClr val="E7E6E6"/>
                </a:solidFill>
                <a:latin typeface="Gill Sans MT"/>
                <a:cs typeface="Times"/>
              </a:rPr>
              <a:t>Matthew Jalandoni</a:t>
            </a:r>
            <a:endParaRPr lang="en-US" sz="3000" b="1" dirty="0">
              <a:solidFill>
                <a:srgbClr val="E7E6E6"/>
              </a:solidFill>
              <a:latin typeface="Gill Sans MT" panose="020B0502020104020203" pitchFamily="34" charset="0"/>
              <a:cs typeface="Times" panose="02020603050405020304" pitchFamily="18" charset="0"/>
            </a:endParaRPr>
          </a:p>
          <a:p>
            <a:pPr algn="ctr">
              <a:defRPr/>
            </a:pPr>
            <a:r>
              <a:rPr lang="en-US" sz="3000" dirty="0">
                <a:solidFill>
                  <a:srgbClr val="E7E6E6"/>
                </a:solidFill>
                <a:latin typeface="Gill Sans MT"/>
                <a:cs typeface="Times"/>
              </a:rPr>
              <a:t>Flannery | Georgalis, LLC</a:t>
            </a:r>
          </a:p>
          <a:p>
            <a:pPr algn="ctr">
              <a:defRPr/>
            </a:pPr>
            <a:endParaRPr lang="en-US" sz="3000" dirty="0">
              <a:solidFill>
                <a:srgbClr val="E7E6E6"/>
              </a:solidFill>
              <a:latin typeface="Gill Sans MT"/>
              <a:cs typeface="Times"/>
            </a:endParaRPr>
          </a:p>
        </p:txBody>
      </p:sp>
      <p:pic>
        <p:nvPicPr>
          <p:cNvPr id="2" name="Picture 1">
            <a:extLst>
              <a:ext uri="{FF2B5EF4-FFF2-40B4-BE49-F238E27FC236}">
                <a16:creationId xmlns:a16="http://schemas.microsoft.com/office/drawing/2014/main" id="{B136EB5E-DAA1-BCF8-7DCE-F05026F83775}"/>
              </a:ext>
            </a:extLst>
          </p:cNvPr>
          <p:cNvPicPr>
            <a:picLocks noChangeAspect="1"/>
          </p:cNvPicPr>
          <p:nvPr/>
        </p:nvPicPr>
        <p:blipFill>
          <a:blip r:embed="rId3"/>
          <a:stretch>
            <a:fillRect/>
          </a:stretch>
        </p:blipFill>
        <p:spPr>
          <a:xfrm>
            <a:off x="4962476" y="643021"/>
            <a:ext cx="2267047" cy="3400571"/>
          </a:xfrm>
          <a:prstGeom prst="rect">
            <a:avLst/>
          </a:prstGeom>
        </p:spPr>
      </p:pic>
    </p:spTree>
    <p:extLst>
      <p:ext uri="{BB962C8B-B14F-4D97-AF65-F5344CB8AC3E}">
        <p14:creationId xmlns:p14="http://schemas.microsoft.com/office/powerpoint/2010/main" val="37727240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3272F-24DD-D837-AE15-77AEA4E59E50}"/>
              </a:ext>
            </a:extLst>
          </p:cNvPr>
          <p:cNvSpPr>
            <a:spLocks noGrp="1"/>
          </p:cNvSpPr>
          <p:nvPr>
            <p:ph type="title"/>
          </p:nvPr>
        </p:nvSpPr>
        <p:spPr/>
        <p:txBody>
          <a:bodyPr/>
          <a:lstStyle/>
          <a:p>
            <a:pPr algn="ctr"/>
            <a:r>
              <a:rPr lang="en-US" dirty="0"/>
              <a:t>QUESTIONS/FEEDBACK</a:t>
            </a:r>
          </a:p>
        </p:txBody>
      </p:sp>
      <p:pic>
        <p:nvPicPr>
          <p:cNvPr id="5" name="Picture 4" descr="A person in a suit with question marks above his head&#10;&#10;Description automatically generated">
            <a:extLst>
              <a:ext uri="{FF2B5EF4-FFF2-40B4-BE49-F238E27FC236}">
                <a16:creationId xmlns:a16="http://schemas.microsoft.com/office/drawing/2014/main" id="{9313DEE1-4549-B4E2-4CE7-774E6ED76D8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968212" y="2114549"/>
            <a:ext cx="6255575" cy="3705225"/>
          </a:xfrm>
          <a:prstGeom prst="rect">
            <a:avLst/>
          </a:prstGeom>
        </p:spPr>
      </p:pic>
      <p:sp>
        <p:nvSpPr>
          <p:cNvPr id="6" name="TextBox 5">
            <a:extLst>
              <a:ext uri="{FF2B5EF4-FFF2-40B4-BE49-F238E27FC236}">
                <a16:creationId xmlns:a16="http://schemas.microsoft.com/office/drawing/2014/main" id="{F5B02163-1E68-1842-6B48-BB6B7AC1EE37}"/>
              </a:ext>
            </a:extLst>
          </p:cNvPr>
          <p:cNvSpPr txBox="1"/>
          <p:nvPr/>
        </p:nvSpPr>
        <p:spPr>
          <a:xfrm>
            <a:off x="3619500" y="4895850"/>
            <a:ext cx="4953000" cy="230832"/>
          </a:xfrm>
          <a:prstGeom prst="rect">
            <a:avLst/>
          </a:prstGeom>
          <a:noFill/>
        </p:spPr>
        <p:txBody>
          <a:bodyPr wrap="square" rtlCol="0">
            <a:spAutoFit/>
          </a:bodyPr>
          <a:lstStyle/>
          <a:p>
            <a:r>
              <a:rPr lang="en-US" sz="900" dirty="0">
                <a:hlinkClick r:id="rId3" tooltip="https://manuelgross.blogspot.com/2014/12/el-arte-de-preguntar-y-escuchar-15.html"/>
              </a:rPr>
              <a:t>This Photo</a:t>
            </a:r>
            <a:r>
              <a:rPr lang="en-US" sz="900" dirty="0"/>
              <a:t> by Unknown Author is licensed under </a:t>
            </a:r>
            <a:r>
              <a:rPr lang="en-US" sz="900" dirty="0">
                <a:hlinkClick r:id="rId4" tooltip="https://creativecommons.org/licenses/by-nc-nd/3.0/"/>
              </a:rPr>
              <a:t>CC BY-NC-ND</a:t>
            </a:r>
            <a:endParaRPr lang="en-US" sz="900" dirty="0"/>
          </a:p>
        </p:txBody>
      </p:sp>
    </p:spTree>
    <p:extLst>
      <p:ext uri="{BB962C8B-B14F-4D97-AF65-F5344CB8AC3E}">
        <p14:creationId xmlns:p14="http://schemas.microsoft.com/office/powerpoint/2010/main" val="17437694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340A3C-6012-0190-6319-5670A1AC1AA8}"/>
              </a:ext>
            </a:extLst>
          </p:cNvPr>
          <p:cNvSpPr>
            <a:spLocks noGrp="1"/>
          </p:cNvSpPr>
          <p:nvPr>
            <p:ph type="title"/>
          </p:nvPr>
        </p:nvSpPr>
        <p:spPr>
          <a:xfrm>
            <a:off x="838200" y="236100"/>
            <a:ext cx="10515600" cy="1325563"/>
          </a:xfrm>
        </p:spPr>
        <p:txBody>
          <a:bodyPr/>
          <a:lstStyle/>
          <a:p>
            <a:r>
              <a:rPr lang="en-US" dirty="0"/>
              <a:t>           </a:t>
            </a:r>
            <a:r>
              <a:rPr lang="en-US" u="sng" dirty="0"/>
              <a:t>OBSERVATIONS/THINKING POINTS</a:t>
            </a:r>
          </a:p>
        </p:txBody>
      </p:sp>
      <p:sp>
        <p:nvSpPr>
          <p:cNvPr id="3" name="Content Placeholder 2">
            <a:extLst>
              <a:ext uri="{FF2B5EF4-FFF2-40B4-BE49-F238E27FC236}">
                <a16:creationId xmlns:a16="http://schemas.microsoft.com/office/drawing/2014/main" id="{F977779C-DAA6-B953-42EA-6691DA95785E}"/>
              </a:ext>
            </a:extLst>
          </p:cNvPr>
          <p:cNvSpPr>
            <a:spLocks noGrp="1"/>
          </p:cNvSpPr>
          <p:nvPr>
            <p:ph idx="1"/>
          </p:nvPr>
        </p:nvSpPr>
        <p:spPr>
          <a:xfrm>
            <a:off x="838200" y="1477108"/>
            <a:ext cx="10515600" cy="5015767"/>
          </a:xfrm>
        </p:spPr>
        <p:txBody>
          <a:bodyPr>
            <a:normAutofit fontScale="85000" lnSpcReduction="20000"/>
          </a:bodyPr>
          <a:lstStyle/>
          <a:p>
            <a:r>
              <a:rPr lang="en-US" b="1" dirty="0"/>
              <a:t>LESS VFWOC REQUESTS TO FIELD AGENTS (FAs) FOR PAYPACK AND/OR ADDITIONAL INFORMATION ON A CHECKS CHARITABLE PURPOSE!  </a:t>
            </a:r>
          </a:p>
          <a:p>
            <a:pPr lvl="1">
              <a:buFont typeface="Wingdings" panose="05000000000000000000" pitchFamily="2" charset="2"/>
              <a:buChar char="Ø"/>
            </a:pPr>
            <a:r>
              <a:rPr lang="en-US" b="1" dirty="0"/>
              <a:t>NOTE:  EXECUTIVE DIRECTOR (ED) </a:t>
            </a:r>
            <a:r>
              <a:rPr lang="en-US" b="1" u="sng" dirty="0"/>
              <a:t>SIGNS ALL </a:t>
            </a:r>
            <a:r>
              <a:rPr lang="en-US" b="1" dirty="0"/>
              <a:t>REQUESTS FOR PAYBACK FROM FA GENERAL FUND!</a:t>
            </a:r>
          </a:p>
          <a:p>
            <a:endParaRPr lang="en-US" b="1" dirty="0"/>
          </a:p>
          <a:p>
            <a:r>
              <a:rPr lang="en-US" b="1" dirty="0"/>
              <a:t>MORE FIELD AGENTS “UNDERSTAND” THE </a:t>
            </a:r>
            <a:r>
              <a:rPr lang="en-US" b="1" u="sng" dirty="0"/>
              <a:t>LOGIC</a:t>
            </a:r>
            <a:r>
              <a:rPr lang="en-US" b="1" dirty="0"/>
              <a:t> BEHIND WHAT WE CAN’T DO!</a:t>
            </a:r>
          </a:p>
          <a:p>
            <a:endParaRPr lang="en-US" b="1" dirty="0"/>
          </a:p>
          <a:p>
            <a:r>
              <a:rPr lang="en-US" b="1" dirty="0"/>
              <a:t>MORE FAs COORDINATING USE OF CHARITY DOLLARS </a:t>
            </a:r>
            <a:r>
              <a:rPr lang="en-US" b="1" dirty="0">
                <a:solidFill>
                  <a:schemeClr val="accent3"/>
                </a:solidFill>
              </a:rPr>
              <a:t>IN ADVANCE </a:t>
            </a:r>
            <a:r>
              <a:rPr lang="en-US" b="1" dirty="0"/>
              <a:t>WITH VFWOC – WE’RE TRYING TO HELP YOU SUPPORT THE </a:t>
            </a:r>
            <a:r>
              <a:rPr lang="en-US" b="1" u="sng" dirty="0"/>
              <a:t>INTENDED</a:t>
            </a:r>
            <a:r>
              <a:rPr lang="en-US" b="1" dirty="0"/>
              <a:t> CHARITABLE PURPOSE AND DEVELOP THE </a:t>
            </a:r>
            <a:r>
              <a:rPr lang="en-US" b="1" u="sng" dirty="0"/>
              <a:t>SUITABLE</a:t>
            </a:r>
            <a:r>
              <a:rPr lang="en-US" b="1" dirty="0"/>
              <a:t> PATH (STAY WITHIN ORC 2915) TO GET THERE!</a:t>
            </a:r>
          </a:p>
          <a:p>
            <a:endParaRPr lang="en-US" b="1" dirty="0"/>
          </a:p>
          <a:p>
            <a:r>
              <a:rPr lang="en-US" b="1" dirty="0"/>
              <a:t>VFWOC SEEN MORE AS A “PARTNER” VS. “SCHOOL PRINCIPAL” (</a:t>
            </a:r>
            <a:r>
              <a:rPr lang="en-US" b="1" dirty="0">
                <a:solidFill>
                  <a:srgbClr val="C00000"/>
                </a:solidFill>
              </a:rPr>
              <a:t>NO SMOKIN IN THE BOY’S ROOM</a:t>
            </a:r>
            <a:r>
              <a:rPr lang="en-US" b="1" dirty="0"/>
              <a:t>)</a:t>
            </a:r>
          </a:p>
          <a:p>
            <a:endParaRPr lang="en-US" b="1" dirty="0"/>
          </a:p>
          <a:p>
            <a:endParaRPr lang="en-US" b="1" dirty="0"/>
          </a:p>
          <a:p>
            <a:endParaRPr lang="en-US" b="1" dirty="0"/>
          </a:p>
          <a:p>
            <a:endParaRPr lang="en-US" b="1" dirty="0"/>
          </a:p>
          <a:p>
            <a:pPr marL="0" indent="0">
              <a:buNone/>
            </a:pPr>
            <a:endParaRPr lang="en-US" b="1" dirty="0"/>
          </a:p>
          <a:p>
            <a:pPr marL="0" indent="0">
              <a:buNone/>
            </a:pPr>
            <a:endParaRPr lang="en-US" b="1" dirty="0"/>
          </a:p>
        </p:txBody>
      </p:sp>
    </p:spTree>
    <p:extLst>
      <p:ext uri="{BB962C8B-B14F-4D97-AF65-F5344CB8AC3E}">
        <p14:creationId xmlns:p14="http://schemas.microsoft.com/office/powerpoint/2010/main" val="36243659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06D66-3A9A-4EB5-D571-8DE021EA88CC}"/>
              </a:ext>
            </a:extLst>
          </p:cNvPr>
          <p:cNvSpPr>
            <a:spLocks noGrp="1"/>
          </p:cNvSpPr>
          <p:nvPr>
            <p:ph type="title"/>
          </p:nvPr>
        </p:nvSpPr>
        <p:spPr>
          <a:xfrm>
            <a:off x="478536" y="533614"/>
            <a:ext cx="11713464" cy="1325563"/>
          </a:xfrm>
        </p:spPr>
        <p:txBody>
          <a:bodyPr/>
          <a:lstStyle/>
          <a:p>
            <a:r>
              <a:rPr lang="en-US" dirty="0"/>
              <a:t>              </a:t>
            </a:r>
            <a:r>
              <a:rPr lang="en-US" u="sng" dirty="0"/>
              <a:t>NEW APPROVED BY-LAW CHANGES     </a:t>
            </a:r>
            <a:br>
              <a:rPr lang="en-US" dirty="0"/>
            </a:br>
            <a:r>
              <a:rPr lang="en-US" dirty="0"/>
              <a:t>                                      </a:t>
            </a:r>
            <a:endParaRPr lang="en-US" u="sng" dirty="0"/>
          </a:p>
        </p:txBody>
      </p:sp>
      <p:sp>
        <p:nvSpPr>
          <p:cNvPr id="3" name="Content Placeholder 2">
            <a:extLst>
              <a:ext uri="{FF2B5EF4-FFF2-40B4-BE49-F238E27FC236}">
                <a16:creationId xmlns:a16="http://schemas.microsoft.com/office/drawing/2014/main" id="{FC13DEF0-15D1-6A48-1D75-43735123385A}"/>
              </a:ext>
            </a:extLst>
          </p:cNvPr>
          <p:cNvSpPr>
            <a:spLocks noGrp="1"/>
          </p:cNvSpPr>
          <p:nvPr>
            <p:ph idx="1"/>
          </p:nvPr>
        </p:nvSpPr>
        <p:spPr>
          <a:xfrm>
            <a:off x="838200" y="1488929"/>
            <a:ext cx="10515600" cy="5009990"/>
          </a:xfrm>
        </p:spPr>
        <p:txBody>
          <a:bodyPr>
            <a:normAutofit fontScale="77500" lnSpcReduction="20000"/>
          </a:bodyPr>
          <a:lstStyle/>
          <a:p>
            <a:r>
              <a:rPr lang="en-US" dirty="0"/>
              <a:t>BOARD OF DIDRECTORS (BOD) HIRES/REPLACES ED VIA A “</a:t>
            </a:r>
            <a:r>
              <a:rPr lang="en-US" b="1" dirty="0"/>
              <a:t>COMPETITIVE” PROCESS </a:t>
            </a:r>
            <a:r>
              <a:rPr lang="en-US" dirty="0"/>
              <a:t>VS. “</a:t>
            </a:r>
            <a:r>
              <a:rPr lang="en-US" b="1" dirty="0"/>
              <a:t>APPOINTED/RATIFIED</a:t>
            </a:r>
            <a:r>
              <a:rPr lang="en-US" dirty="0"/>
              <a:t>.”  COMPETITIVE SPECIFICS WILL BE ADDED TO EMPLOYMENT POLICY.  ED CAN BE REMOVED BY BOD FOR “</a:t>
            </a:r>
            <a:r>
              <a:rPr lang="en-US" b="1" dirty="0"/>
              <a:t>LACK OF CONFIDENCE</a:t>
            </a:r>
            <a:r>
              <a:rPr lang="en-US" dirty="0"/>
              <a:t>” IN EXECUTING DUTIES/RESPONSIBILITIES. </a:t>
            </a:r>
          </a:p>
          <a:p>
            <a:endParaRPr lang="en-US" dirty="0"/>
          </a:p>
          <a:p>
            <a:r>
              <a:rPr lang="en-US" dirty="0"/>
              <a:t>REMOVING THE POSITION OF </a:t>
            </a:r>
            <a:r>
              <a:rPr lang="en-US" b="1" dirty="0"/>
              <a:t>BOARD PRESIDENT </a:t>
            </a:r>
            <a:r>
              <a:rPr lang="en-US" dirty="0"/>
              <a:t>AND SUBSTITUTING  STATE COMMANDER AS A “</a:t>
            </a:r>
            <a:r>
              <a:rPr lang="en-US" b="1" dirty="0"/>
              <a:t>VFW DIRECTOR</a:t>
            </a:r>
            <a:r>
              <a:rPr lang="en-US" dirty="0"/>
              <a:t>”</a:t>
            </a:r>
          </a:p>
          <a:p>
            <a:endParaRPr lang="en-US" dirty="0"/>
          </a:p>
          <a:p>
            <a:pPr lvl="1">
              <a:buFont typeface="Wingdings" panose="05000000000000000000" pitchFamily="2" charset="2"/>
              <a:buChar char="Ø"/>
            </a:pPr>
            <a:r>
              <a:rPr lang="en-US" dirty="0"/>
              <a:t>ADDITIONAL EXPECTATIONS FOR </a:t>
            </a:r>
            <a:r>
              <a:rPr lang="en-US" b="1" dirty="0"/>
              <a:t>EXECUTIVE DIRECTOR (ED) </a:t>
            </a:r>
            <a:r>
              <a:rPr lang="en-US" dirty="0"/>
              <a:t>WITH ELIMINATION OF “PRESIDENT” POSITION, i.e., WILL BE A HANDS-ON MANAGER AND WILL DIRECTLY SUPPORT THE CHAIRMAN.</a:t>
            </a:r>
          </a:p>
          <a:p>
            <a:endParaRPr lang="en-US" dirty="0"/>
          </a:p>
          <a:p>
            <a:r>
              <a:rPr lang="en-US" dirty="0"/>
              <a:t>UPDATED “TREASURER” DUTIES TO BE MORE REALISTIC OF CURRENT DUTIES</a:t>
            </a:r>
          </a:p>
          <a:p>
            <a:endParaRPr lang="en-US" dirty="0"/>
          </a:p>
          <a:p>
            <a:r>
              <a:rPr lang="en-US" dirty="0"/>
              <a:t>ELIMINATION OF “ADVISOR,” IMMEDIATE PAST DEPARTMENT COMMANDER POSITION.</a:t>
            </a:r>
          </a:p>
          <a:p>
            <a:endParaRPr lang="en-US" dirty="0"/>
          </a:p>
          <a:p>
            <a:endParaRPr lang="en-US" dirty="0"/>
          </a:p>
        </p:txBody>
      </p:sp>
    </p:spTree>
    <p:extLst>
      <p:ext uri="{BB962C8B-B14F-4D97-AF65-F5344CB8AC3E}">
        <p14:creationId xmlns:p14="http://schemas.microsoft.com/office/powerpoint/2010/main" val="1648211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341DD-7BBA-FE89-4C88-E0349AC0E742}"/>
              </a:ext>
            </a:extLst>
          </p:cNvPr>
          <p:cNvSpPr>
            <a:spLocks noGrp="1"/>
          </p:cNvSpPr>
          <p:nvPr>
            <p:ph type="title"/>
          </p:nvPr>
        </p:nvSpPr>
        <p:spPr>
          <a:xfrm>
            <a:off x="434567" y="365125"/>
            <a:ext cx="11425474" cy="1325563"/>
          </a:xfrm>
        </p:spPr>
        <p:txBody>
          <a:bodyPr>
            <a:normAutofit fontScale="90000"/>
          </a:bodyPr>
          <a:lstStyle/>
          <a:p>
            <a:r>
              <a:rPr lang="en-US" dirty="0"/>
              <a:t>            </a:t>
            </a:r>
            <a:br>
              <a:rPr lang="en-US" dirty="0"/>
            </a:br>
            <a:r>
              <a:rPr lang="en-US" dirty="0"/>
              <a:t>             </a:t>
            </a:r>
            <a:r>
              <a:rPr lang="en-US" sz="5300" u="sng" dirty="0"/>
              <a:t>VFWOC ORANIZATIONAL ROLES           </a:t>
            </a:r>
            <a:br>
              <a:rPr lang="en-US" sz="5300" dirty="0"/>
            </a:br>
            <a:r>
              <a:rPr lang="en-US" sz="5300" dirty="0"/>
              <a:t>             </a:t>
            </a:r>
          </a:p>
        </p:txBody>
      </p:sp>
      <p:sp>
        <p:nvSpPr>
          <p:cNvPr id="3" name="Content Placeholder 2">
            <a:extLst>
              <a:ext uri="{FF2B5EF4-FFF2-40B4-BE49-F238E27FC236}">
                <a16:creationId xmlns:a16="http://schemas.microsoft.com/office/drawing/2014/main" id="{E1673ACD-59F6-EDCB-D57B-A2A5B6F83789}"/>
              </a:ext>
            </a:extLst>
          </p:cNvPr>
          <p:cNvSpPr>
            <a:spLocks noGrp="1"/>
          </p:cNvSpPr>
          <p:nvPr>
            <p:ph idx="1"/>
          </p:nvPr>
        </p:nvSpPr>
        <p:spPr>
          <a:xfrm>
            <a:off x="838200" y="1572993"/>
            <a:ext cx="10515600" cy="4719355"/>
          </a:xfrm>
        </p:spPr>
        <p:txBody>
          <a:bodyPr>
            <a:normAutofit fontScale="70000" lnSpcReduction="20000"/>
          </a:bodyPr>
          <a:lstStyle/>
          <a:p>
            <a:r>
              <a:rPr lang="en-US" sz="4000" b="1" dirty="0"/>
              <a:t>The BOARD OF DIRECTORS (BOD):  </a:t>
            </a:r>
            <a:r>
              <a:rPr lang="en-US" sz="4000" dirty="0"/>
              <a:t>Approves By-laws, Policy and Sets Strategic Direction!  They can also hire and relieve the </a:t>
            </a:r>
            <a:r>
              <a:rPr lang="en-US" sz="4000"/>
              <a:t>ED </a:t>
            </a:r>
            <a:endParaRPr lang="en-US" sz="4000" dirty="0"/>
          </a:p>
          <a:p>
            <a:endParaRPr lang="en-US" sz="4400" dirty="0"/>
          </a:p>
          <a:p>
            <a:r>
              <a:rPr lang="en-US" sz="4400" b="1" dirty="0"/>
              <a:t>ED:  </a:t>
            </a:r>
            <a:r>
              <a:rPr lang="en-US" sz="4400" dirty="0"/>
              <a:t>Works for the BOD on a daily basis </a:t>
            </a:r>
            <a:r>
              <a:rPr lang="en-US" sz="4400" u="sng" dirty="0"/>
              <a:t>through</a:t>
            </a:r>
            <a:r>
              <a:rPr lang="en-US" sz="4400" dirty="0"/>
              <a:t> the Chairman of the BOD.  The ED “keys up,” coordinates, staffs, and </a:t>
            </a:r>
            <a:r>
              <a:rPr lang="en-US" sz="4400" i="1" dirty="0"/>
              <a:t>executes</a:t>
            </a:r>
            <a:r>
              <a:rPr lang="en-US" sz="4400" dirty="0"/>
              <a:t> By-laws &amp; policy.  ED is the </a:t>
            </a:r>
            <a:r>
              <a:rPr lang="en-US" sz="4400" b="1" dirty="0"/>
              <a:t>day-to-day Ops Officer and work directly with FAs.</a:t>
            </a:r>
            <a:endParaRPr lang="en-US" sz="4400" dirty="0"/>
          </a:p>
          <a:p>
            <a:pPr marL="0" indent="0">
              <a:buNone/>
            </a:pPr>
            <a:endParaRPr lang="en-US" sz="4000" u="sng" dirty="0"/>
          </a:p>
          <a:p>
            <a:r>
              <a:rPr lang="en-US" sz="4000" b="1" dirty="0"/>
              <a:t>FIELD AGENT (FA):  </a:t>
            </a:r>
            <a:r>
              <a:rPr lang="en-US" sz="4000" i="1" dirty="0"/>
              <a:t>Generically</a:t>
            </a:r>
            <a:r>
              <a:rPr lang="en-US" sz="4000" dirty="0"/>
              <a:t>, an agent is empowered to act “</a:t>
            </a:r>
            <a:r>
              <a:rPr lang="en-US" sz="4000" b="1" dirty="0">
                <a:solidFill>
                  <a:srgbClr val="00B050"/>
                </a:solidFill>
              </a:rPr>
              <a:t>on behalf of</a:t>
            </a:r>
            <a:r>
              <a:rPr lang="en-US" sz="4000" dirty="0"/>
              <a:t>” another entity.  FAs are empowered by the “VFWOC  Fund Raiser policy” to act as an agent on its behalf to </a:t>
            </a:r>
            <a:r>
              <a:rPr lang="en-US" sz="4000" b="1" dirty="0"/>
              <a:t>properly expend</a:t>
            </a:r>
            <a:r>
              <a:rPr lang="en-US" sz="4000" dirty="0"/>
              <a:t> </a:t>
            </a:r>
            <a:r>
              <a:rPr lang="en-US" sz="4000" u="sng" dirty="0"/>
              <a:t>allocated</a:t>
            </a:r>
            <a:r>
              <a:rPr lang="en-US" sz="4000" dirty="0"/>
              <a:t> charity dollars.</a:t>
            </a:r>
          </a:p>
          <a:p>
            <a:pPr marL="0" indent="0">
              <a:buNone/>
            </a:pPr>
            <a:endParaRPr lang="en-US" sz="4000" dirty="0"/>
          </a:p>
        </p:txBody>
      </p:sp>
    </p:spTree>
    <p:extLst>
      <p:ext uri="{BB962C8B-B14F-4D97-AF65-F5344CB8AC3E}">
        <p14:creationId xmlns:p14="http://schemas.microsoft.com/office/powerpoint/2010/main" val="2473865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52547-52CF-A926-B926-06A9007725AC}"/>
              </a:ext>
            </a:extLst>
          </p:cNvPr>
          <p:cNvSpPr>
            <a:spLocks noGrp="1"/>
          </p:cNvSpPr>
          <p:nvPr>
            <p:ph type="title"/>
          </p:nvPr>
        </p:nvSpPr>
        <p:spPr>
          <a:xfrm>
            <a:off x="838200" y="319482"/>
            <a:ext cx="10515600" cy="1325563"/>
          </a:xfrm>
        </p:spPr>
        <p:txBody>
          <a:bodyPr>
            <a:normAutofit fontScale="90000"/>
          </a:bodyPr>
          <a:lstStyle/>
          <a:p>
            <a:pPr algn="ctr"/>
            <a:r>
              <a:rPr lang="en-US" dirty="0"/>
              <a:t> </a:t>
            </a:r>
            <a:br>
              <a:rPr lang="en-US" dirty="0"/>
            </a:br>
            <a:r>
              <a:rPr lang="en-US" sz="5300" u="sng" dirty="0"/>
              <a:t>ROLE OF CHARITY MONEY?</a:t>
            </a:r>
            <a:br>
              <a:rPr lang="en-US" u="sng" dirty="0"/>
            </a:br>
            <a:endParaRPr lang="en-US" u="sng" dirty="0"/>
          </a:p>
        </p:txBody>
      </p:sp>
      <p:sp>
        <p:nvSpPr>
          <p:cNvPr id="3" name="Content Placeholder 2">
            <a:extLst>
              <a:ext uri="{FF2B5EF4-FFF2-40B4-BE49-F238E27FC236}">
                <a16:creationId xmlns:a16="http://schemas.microsoft.com/office/drawing/2014/main" id="{58A61DA1-B72B-FF46-F192-78B3ADEB5011}"/>
              </a:ext>
            </a:extLst>
          </p:cNvPr>
          <p:cNvSpPr>
            <a:spLocks noGrp="1"/>
          </p:cNvSpPr>
          <p:nvPr>
            <p:ph idx="1"/>
          </p:nvPr>
        </p:nvSpPr>
        <p:spPr>
          <a:xfrm>
            <a:off x="838200" y="1645045"/>
            <a:ext cx="10515600" cy="4553802"/>
          </a:xfrm>
        </p:spPr>
        <p:txBody>
          <a:bodyPr>
            <a:normAutofit fontScale="85000" lnSpcReduction="20000"/>
          </a:bodyPr>
          <a:lstStyle/>
          <a:p>
            <a:r>
              <a:rPr lang="en-US" dirty="0"/>
              <a:t>In general, </a:t>
            </a:r>
            <a:r>
              <a:rPr lang="en-US" b="1" dirty="0"/>
              <a:t>charity dollars provide assistance to</a:t>
            </a:r>
            <a:r>
              <a:rPr lang="en-US" b="1" i="0" dirty="0">
                <a:effectLst/>
                <a:latin typeface="Arial" panose="020B0604020202020204" pitchFamily="34" charset="0"/>
              </a:rPr>
              <a:t> those in need</a:t>
            </a:r>
            <a:r>
              <a:rPr lang="en-US" i="0" dirty="0">
                <a:effectLst/>
                <a:latin typeface="Arial" panose="020B0604020202020204" pitchFamily="34" charset="0"/>
              </a:rPr>
              <a:t>, i.e., </a:t>
            </a:r>
            <a:r>
              <a:rPr lang="en-US" dirty="0"/>
              <a:t>Veterans and communities to include families and activities.  It is </a:t>
            </a:r>
            <a:r>
              <a:rPr lang="en-US" b="1" u="sng" dirty="0">
                <a:solidFill>
                  <a:srgbClr val="FF0000"/>
                </a:solidFill>
              </a:rPr>
              <a:t>not</a:t>
            </a:r>
            <a:r>
              <a:rPr lang="en-US" dirty="0"/>
              <a:t> limited to VFW members, or Veterans!!  It’s </a:t>
            </a:r>
            <a:r>
              <a:rPr lang="en-US" b="1" u="sng" dirty="0">
                <a:solidFill>
                  <a:srgbClr val="FF0000"/>
                </a:solidFill>
              </a:rPr>
              <a:t>not</a:t>
            </a:r>
            <a:r>
              <a:rPr lang="en-US" dirty="0"/>
              <a:t> </a:t>
            </a:r>
            <a:r>
              <a:rPr lang="en-US" b="1" dirty="0">
                <a:solidFill>
                  <a:srgbClr val="FF0000"/>
                </a:solidFill>
              </a:rPr>
              <a:t>a supplement </a:t>
            </a:r>
            <a:r>
              <a:rPr lang="en-US" dirty="0"/>
              <a:t>to your General Fund!</a:t>
            </a:r>
          </a:p>
          <a:p>
            <a:pPr lvl="1">
              <a:buFont typeface="Wingdings" panose="05000000000000000000" pitchFamily="2" charset="2"/>
              <a:buChar char="Ø"/>
            </a:pPr>
            <a:endParaRPr lang="en-US" sz="2800" dirty="0"/>
          </a:p>
          <a:p>
            <a:pPr lvl="1">
              <a:buFont typeface="Wingdings" panose="05000000000000000000" pitchFamily="2" charset="2"/>
              <a:buChar char="Ø"/>
            </a:pPr>
            <a:r>
              <a:rPr lang="en-US" sz="2800" dirty="0"/>
              <a:t>Providing assistance requires both dollars, and the “</a:t>
            </a:r>
            <a:r>
              <a:rPr lang="en-US" sz="2800" b="1" u="sng" dirty="0"/>
              <a:t>Commitment</a:t>
            </a:r>
            <a:r>
              <a:rPr lang="en-US" sz="2800" b="1" dirty="0"/>
              <a:t> </a:t>
            </a:r>
            <a:r>
              <a:rPr lang="en-US" sz="2800" b="1" u="sng" dirty="0"/>
              <a:t>to Expend</a:t>
            </a:r>
            <a:r>
              <a:rPr lang="en-US" sz="2800" b="1" dirty="0"/>
              <a:t>.</a:t>
            </a:r>
            <a:r>
              <a:rPr lang="en-US" sz="2800" dirty="0"/>
              <a:t>”  VFWOC monitors Field Agent (FA) charity account levels, especially when over $50,000 (our goal for average 5/3</a:t>
            </a:r>
            <a:r>
              <a:rPr lang="en-US" sz="2800" baseline="30000" dirty="0"/>
              <a:t>rd</a:t>
            </a:r>
            <a:r>
              <a:rPr lang="en-US" sz="2800" dirty="0"/>
              <a:t> account level).  Over $50,000 generates a </a:t>
            </a:r>
            <a:r>
              <a:rPr lang="en-US" sz="2800" b="1" dirty="0"/>
              <a:t>“</a:t>
            </a:r>
            <a:r>
              <a:rPr lang="en-US" sz="2800" b="1" i="1" dirty="0"/>
              <a:t>what’s your plan</a:t>
            </a:r>
            <a:r>
              <a:rPr lang="en-US" sz="2800" b="1" dirty="0"/>
              <a:t>”</a:t>
            </a:r>
            <a:r>
              <a:rPr lang="en-US" sz="2800" dirty="0"/>
              <a:t> discussion!</a:t>
            </a:r>
          </a:p>
          <a:p>
            <a:endParaRPr lang="en-US" dirty="0"/>
          </a:p>
          <a:p>
            <a:r>
              <a:rPr lang="en-US" dirty="0"/>
              <a:t>There is </a:t>
            </a:r>
            <a:r>
              <a:rPr lang="en-US" b="1" dirty="0">
                <a:solidFill>
                  <a:srgbClr val="FF0000"/>
                </a:solidFill>
              </a:rPr>
              <a:t>NO</a:t>
            </a:r>
            <a:r>
              <a:rPr lang="en-US" dirty="0"/>
              <a:t> such thing as “</a:t>
            </a:r>
            <a:r>
              <a:rPr lang="en-US" b="1" u="sng" dirty="0"/>
              <a:t>Big charity</a:t>
            </a:r>
            <a:r>
              <a:rPr lang="en-US" dirty="0"/>
              <a:t>” or “</a:t>
            </a:r>
            <a:r>
              <a:rPr lang="en-US" b="1" u="sng" dirty="0"/>
              <a:t>Post charity</a:t>
            </a:r>
            <a:r>
              <a:rPr lang="en-US" dirty="0"/>
              <a:t>” dollars; instead, there are </a:t>
            </a:r>
            <a:r>
              <a:rPr lang="en-US" b="1" dirty="0"/>
              <a:t>Centralized</a:t>
            </a:r>
            <a:r>
              <a:rPr lang="en-US" dirty="0"/>
              <a:t> and </a:t>
            </a:r>
            <a:r>
              <a:rPr lang="en-US" b="1" dirty="0"/>
              <a:t>Allocated</a:t>
            </a:r>
            <a:r>
              <a:rPr lang="en-US" dirty="0"/>
              <a:t> dollars! </a:t>
            </a:r>
          </a:p>
          <a:p>
            <a:pPr lvl="1">
              <a:buFont typeface="Wingdings" panose="05000000000000000000" pitchFamily="2" charset="2"/>
              <a:buChar char="Ø"/>
            </a:pPr>
            <a:r>
              <a:rPr lang="en-US" sz="2800" dirty="0"/>
              <a:t>There is “</a:t>
            </a:r>
            <a:r>
              <a:rPr lang="en-US" sz="2800" b="1" dirty="0">
                <a:solidFill>
                  <a:schemeClr val="accent3"/>
                </a:solidFill>
              </a:rPr>
              <a:t>one</a:t>
            </a:r>
            <a:r>
              <a:rPr lang="en-US" sz="2800" dirty="0"/>
              <a:t>” pot of 501(c)3 dollars under the same EIN (41-2078103) that is overseen by VFWOC.  The difference is the </a:t>
            </a:r>
            <a:r>
              <a:rPr lang="en-US" sz="2800" b="1" i="1" u="sng" dirty="0"/>
              <a:t>entity</a:t>
            </a:r>
            <a:r>
              <a:rPr lang="en-US" sz="2800" b="1" i="1" dirty="0"/>
              <a:t> </a:t>
            </a:r>
            <a:r>
              <a:rPr lang="en-US" sz="2800" dirty="0"/>
              <a:t>that is authorized to expend VFWOC dollars.</a:t>
            </a:r>
          </a:p>
          <a:p>
            <a:pPr marL="914400" lvl="2" indent="0">
              <a:buNone/>
            </a:pPr>
            <a:endParaRPr lang="en-US" sz="2800" dirty="0"/>
          </a:p>
        </p:txBody>
      </p:sp>
    </p:spTree>
    <p:extLst>
      <p:ext uri="{BB962C8B-B14F-4D97-AF65-F5344CB8AC3E}">
        <p14:creationId xmlns:p14="http://schemas.microsoft.com/office/powerpoint/2010/main" val="8270960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37D72-8F56-8940-DE38-F94AAA13DC53}"/>
              </a:ext>
            </a:extLst>
          </p:cNvPr>
          <p:cNvSpPr>
            <a:spLocks noGrp="1"/>
          </p:cNvSpPr>
          <p:nvPr>
            <p:ph type="title"/>
          </p:nvPr>
        </p:nvSpPr>
        <p:spPr>
          <a:xfrm>
            <a:off x="1968694" y="-162134"/>
            <a:ext cx="8498871" cy="1325563"/>
          </a:xfrm>
        </p:spPr>
        <p:txBody>
          <a:bodyPr>
            <a:normAutofit fontScale="90000"/>
          </a:bodyPr>
          <a:lstStyle/>
          <a:p>
            <a:pPr algn="r"/>
            <a:br>
              <a:rPr lang="en-US" dirty="0"/>
            </a:br>
            <a:r>
              <a:rPr lang="en-US" u="sng" dirty="0"/>
              <a:t>ROLE OF CHARITY MONEY CONT’D?</a:t>
            </a:r>
            <a:br>
              <a:rPr lang="en-US" u="sng" dirty="0"/>
            </a:br>
            <a:endParaRPr lang="en-US" u="sng" dirty="0"/>
          </a:p>
        </p:txBody>
      </p:sp>
      <p:sp>
        <p:nvSpPr>
          <p:cNvPr id="5" name="TextBox 4">
            <a:extLst>
              <a:ext uri="{FF2B5EF4-FFF2-40B4-BE49-F238E27FC236}">
                <a16:creationId xmlns:a16="http://schemas.microsoft.com/office/drawing/2014/main" id="{DC3B2B80-0757-0A85-7A9E-D2A1123BF47A}"/>
              </a:ext>
            </a:extLst>
          </p:cNvPr>
          <p:cNvSpPr txBox="1"/>
          <p:nvPr/>
        </p:nvSpPr>
        <p:spPr>
          <a:xfrm>
            <a:off x="838200" y="861853"/>
            <a:ext cx="10515600" cy="5940088"/>
          </a:xfrm>
          <a:prstGeom prst="rect">
            <a:avLst/>
          </a:prstGeom>
          <a:noFill/>
        </p:spPr>
        <p:txBody>
          <a:bodyPr wrap="square">
            <a:spAutoFit/>
          </a:bodyPr>
          <a:lstStyle/>
          <a:p>
            <a:pPr marL="800100" lvl="1" indent="-342900">
              <a:buFont typeface="Arial" panose="020B0604020202020204" pitchFamily="34" charset="0"/>
              <a:buChar char="•"/>
            </a:pPr>
            <a:r>
              <a:rPr lang="en-US" sz="2400" b="1" i="1" u="sng" dirty="0"/>
              <a:t>Centralized</a:t>
            </a:r>
            <a:r>
              <a:rPr lang="en-US" sz="2400" dirty="0">
                <a:solidFill>
                  <a:srgbClr val="002060"/>
                </a:solidFill>
              </a:rPr>
              <a:t> </a:t>
            </a:r>
            <a:r>
              <a:rPr lang="en-US" sz="2400" dirty="0"/>
              <a:t>dollars come from the 25% of Net Gaming Profits sent by FAs.  10% is held by VFWOC and expended with the </a:t>
            </a:r>
            <a:r>
              <a:rPr lang="en-US" sz="2400" b="1" dirty="0"/>
              <a:t>approval of the BOD</a:t>
            </a:r>
            <a:r>
              <a:rPr lang="en-US" sz="2400" dirty="0"/>
              <a:t>.  These dollars operate the VFWOC organization and have regional/state impact via donations  (EXAMPLES LATER IN THE BRIEFING)</a:t>
            </a:r>
          </a:p>
          <a:p>
            <a:pPr lvl="1"/>
            <a:endParaRPr lang="en-US" sz="2400" dirty="0"/>
          </a:p>
          <a:p>
            <a:pPr marL="1257300" lvl="2" indent="-342900">
              <a:buFont typeface="Wingdings" panose="05000000000000000000" pitchFamily="2" charset="2"/>
              <a:buChar char="Ø"/>
            </a:pPr>
            <a:r>
              <a:rPr lang="en-US" sz="2400" b="1" i="1" u="sng" dirty="0"/>
              <a:t>Relief Fund/Time-Critical </a:t>
            </a:r>
            <a:r>
              <a:rPr lang="en-US" sz="2400" dirty="0"/>
              <a:t>centralized dollars.  up to $6,000 expended/approved by the Executive Director (ED).  </a:t>
            </a:r>
            <a:r>
              <a:rPr lang="en-US" sz="2400" b="1" dirty="0"/>
              <a:t>NOTE: RECENT BY-LAW CHANGE FROM $3,000 TO $6,000</a:t>
            </a:r>
          </a:p>
          <a:p>
            <a:pPr lvl="1"/>
            <a:endParaRPr lang="en-US" sz="2400" b="1" i="1" u="sng" dirty="0"/>
          </a:p>
          <a:p>
            <a:pPr marL="800100" lvl="1" indent="-342900">
              <a:buFont typeface="Arial" panose="020B0604020202020204" pitchFamily="34" charset="0"/>
              <a:buChar char="•"/>
            </a:pPr>
            <a:r>
              <a:rPr lang="en-US" sz="2400" b="1" i="1" u="sng" dirty="0"/>
              <a:t>Allocated</a:t>
            </a:r>
            <a:r>
              <a:rPr lang="en-US" sz="2400" b="1" dirty="0"/>
              <a:t> </a:t>
            </a:r>
            <a:r>
              <a:rPr lang="en-US" sz="2400" dirty="0"/>
              <a:t>dollars are created by 25% of Net Gaming Profits send by FAs.  90% is allocated to, and expended by, VFWOC FAs</a:t>
            </a:r>
          </a:p>
          <a:p>
            <a:pPr lvl="1"/>
            <a:endParaRPr lang="en-US" sz="2400" b="1" i="1" u="sng" dirty="0"/>
          </a:p>
          <a:p>
            <a:pPr marL="914400" lvl="2" indent="0">
              <a:buNone/>
            </a:pPr>
            <a:r>
              <a:rPr lang="en-US" sz="2400" b="1" dirty="0">
                <a:solidFill>
                  <a:srgbClr val="C00000"/>
                </a:solidFill>
              </a:rPr>
              <a:t>NOTE:  ABOVE $330,000 NET PROFIT CONTRIBUTION LEVEL CHANGES FROM 25% TO 50%</a:t>
            </a:r>
          </a:p>
          <a:p>
            <a:pPr marL="914400" lvl="2" indent="0" algn="ctr">
              <a:buNone/>
            </a:pPr>
            <a:endParaRPr lang="en-US" sz="2000" dirty="0">
              <a:solidFill>
                <a:schemeClr val="tx2"/>
              </a:solidFill>
            </a:endParaRPr>
          </a:p>
        </p:txBody>
      </p:sp>
    </p:spTree>
    <p:extLst>
      <p:ext uri="{BB962C8B-B14F-4D97-AF65-F5344CB8AC3E}">
        <p14:creationId xmlns:p14="http://schemas.microsoft.com/office/powerpoint/2010/main" val="1145869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00EEAF-1FC5-736B-BE22-B1C1BAE7483E}"/>
              </a:ext>
            </a:extLst>
          </p:cNvPr>
          <p:cNvSpPr>
            <a:spLocks noGrp="1"/>
          </p:cNvSpPr>
          <p:nvPr>
            <p:ph type="title"/>
          </p:nvPr>
        </p:nvSpPr>
        <p:spPr>
          <a:xfrm>
            <a:off x="838200" y="84628"/>
            <a:ext cx="10515600" cy="1325563"/>
          </a:xfrm>
        </p:spPr>
        <p:txBody>
          <a:bodyPr>
            <a:normAutofit/>
          </a:bodyPr>
          <a:lstStyle/>
          <a:p>
            <a:r>
              <a:rPr lang="en-US" dirty="0"/>
              <a:t>        </a:t>
            </a:r>
            <a:r>
              <a:rPr lang="en-US" b="1" u="sng" dirty="0"/>
              <a:t>A POST IS A </a:t>
            </a:r>
            <a:r>
              <a:rPr lang="en-US" sz="5400" b="1" u="sng" dirty="0"/>
              <a:t>501(C)19 CHARITY</a:t>
            </a:r>
            <a:endParaRPr lang="en-US" b="1" u="sng" dirty="0"/>
          </a:p>
        </p:txBody>
      </p:sp>
      <p:sp>
        <p:nvSpPr>
          <p:cNvPr id="3" name="Content Placeholder 2">
            <a:extLst>
              <a:ext uri="{FF2B5EF4-FFF2-40B4-BE49-F238E27FC236}">
                <a16:creationId xmlns:a16="http://schemas.microsoft.com/office/drawing/2014/main" id="{47178AB2-0141-702A-1880-D50C3C7DCAFF}"/>
              </a:ext>
            </a:extLst>
          </p:cNvPr>
          <p:cNvSpPr>
            <a:spLocks noGrp="1"/>
          </p:cNvSpPr>
          <p:nvPr>
            <p:ph idx="1"/>
          </p:nvPr>
        </p:nvSpPr>
        <p:spPr>
          <a:xfrm>
            <a:off x="838200" y="942449"/>
            <a:ext cx="10515600" cy="5146519"/>
          </a:xfrm>
        </p:spPr>
        <p:txBody>
          <a:bodyPr>
            <a:normAutofit/>
          </a:bodyPr>
          <a:lstStyle/>
          <a:p>
            <a:pPr marL="0" indent="0">
              <a:buNone/>
            </a:pPr>
            <a:endParaRPr lang="en-US" dirty="0"/>
          </a:p>
          <a:p>
            <a:pPr marL="0" indent="0">
              <a:buNone/>
            </a:pPr>
            <a:r>
              <a:rPr lang="en-US" dirty="0"/>
              <a:t>A (C)19 must be operated exclusively for one or more of the following purposes (not an all-inclusive list):</a:t>
            </a:r>
          </a:p>
          <a:p>
            <a:pPr>
              <a:buFontTx/>
              <a:buChar char="-"/>
            </a:pPr>
            <a:r>
              <a:rPr lang="en-US" b="1" dirty="0">
                <a:solidFill>
                  <a:srgbClr val="00B050"/>
                </a:solidFill>
              </a:rPr>
              <a:t>to promote the social welfare of the community (e.g., to promote the common good and general welfare of the people of the community </a:t>
            </a:r>
          </a:p>
          <a:p>
            <a:pPr>
              <a:buFontTx/>
              <a:buChar char="-"/>
            </a:pPr>
            <a:r>
              <a:rPr lang="en-US" dirty="0"/>
              <a:t>to assist disabled and needy war veterans and members of the United States Armed Forces and their dependents - and the widows and orphans of deceased veterans</a:t>
            </a:r>
          </a:p>
          <a:p>
            <a:pPr>
              <a:buFontTx/>
              <a:buChar char="-"/>
            </a:pPr>
            <a:r>
              <a:rPr lang="en-US" dirty="0"/>
              <a:t>to provide entertainment, care, and assistance to hospitalized veterans or members of the United States Armed Forces</a:t>
            </a:r>
            <a:endParaRPr lang="en-US" b="1" i="1" dirty="0"/>
          </a:p>
        </p:txBody>
      </p:sp>
      <p:sp>
        <p:nvSpPr>
          <p:cNvPr id="4" name="TextBox 3">
            <a:extLst>
              <a:ext uri="{FF2B5EF4-FFF2-40B4-BE49-F238E27FC236}">
                <a16:creationId xmlns:a16="http://schemas.microsoft.com/office/drawing/2014/main" id="{6C32CEB1-B302-3616-EECD-857FE9DF697A}"/>
              </a:ext>
            </a:extLst>
          </p:cNvPr>
          <p:cNvSpPr txBox="1"/>
          <p:nvPr/>
        </p:nvSpPr>
        <p:spPr>
          <a:xfrm>
            <a:off x="8526920" y="6380683"/>
            <a:ext cx="3343450" cy="369332"/>
          </a:xfrm>
          <a:prstGeom prst="rect">
            <a:avLst/>
          </a:prstGeom>
          <a:noFill/>
        </p:spPr>
        <p:txBody>
          <a:bodyPr wrap="square" rtlCol="0">
            <a:spAutoFit/>
          </a:bodyPr>
          <a:lstStyle/>
          <a:p>
            <a:r>
              <a:rPr lang="en-US" b="1" dirty="0">
                <a:solidFill>
                  <a:srgbClr val="C00000"/>
                </a:solidFill>
              </a:rPr>
              <a:t>From Baker-Hostetler Briefing</a:t>
            </a:r>
          </a:p>
        </p:txBody>
      </p:sp>
    </p:spTree>
    <p:extLst>
      <p:ext uri="{BB962C8B-B14F-4D97-AF65-F5344CB8AC3E}">
        <p14:creationId xmlns:p14="http://schemas.microsoft.com/office/powerpoint/2010/main" val="8465315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FlanneryGeorgalis">
      <a:dk1>
        <a:srgbClr val="000000"/>
      </a:dk1>
      <a:lt1>
        <a:srgbClr val="FFFFFF"/>
      </a:lt1>
      <a:dk2>
        <a:srgbClr val="44546A"/>
      </a:dk2>
      <a:lt2>
        <a:srgbClr val="E7E6E6"/>
      </a:lt2>
      <a:accent1>
        <a:srgbClr val="DC4438"/>
      </a:accent1>
      <a:accent2>
        <a:srgbClr val="445159"/>
      </a:accent2>
      <a:accent3>
        <a:srgbClr val="A5A5A5"/>
      </a:accent3>
      <a:accent4>
        <a:srgbClr val="FF9C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G PP Template" id="{363A1B48-BB9C-42D7-9DE0-A5E6FCACEA85}" vid="{7934036D-C90E-411A-95E7-3F0048EAD9A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12351</TotalTime>
  <Words>3497</Words>
  <Application>Microsoft Office PowerPoint</Application>
  <PresentationFormat>Widescreen</PresentationFormat>
  <Paragraphs>295</Paragraphs>
  <Slides>33</Slides>
  <Notes>12</Notes>
  <HiddenSlides>1</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33</vt:i4>
      </vt:variant>
    </vt:vector>
  </HeadingPairs>
  <TitlesOfParts>
    <vt:vector size="43" baseType="lpstr">
      <vt:lpstr>Aptos</vt:lpstr>
      <vt:lpstr>Aptos Display</vt:lpstr>
      <vt:lpstr>Arial</vt:lpstr>
      <vt:lpstr>Calibri</vt:lpstr>
      <vt:lpstr>Courier New</vt:lpstr>
      <vt:lpstr>Gill Sans MT</vt:lpstr>
      <vt:lpstr>Times</vt:lpstr>
      <vt:lpstr>Wingdings</vt:lpstr>
      <vt:lpstr>Office Theme</vt:lpstr>
      <vt:lpstr>1_Office Theme</vt:lpstr>
      <vt:lpstr>PowerPoint Presentation</vt:lpstr>
      <vt:lpstr>       ELECTION OF 4TH YEAR BOARD DIRECTOR REPLACING TOM LEININGER  CANDIDATE BIOs MUST BE RECEIVED BY VFWOC BY 1 OCT!  SEND BIO TO “VFWOC@VFWOC.ORG”   SUBJECT LINE: “CANDIDATE BIO”  SPREAD THE WORD – TO AFFECT CHANGE JOIN THE BOARD!</vt:lpstr>
      <vt:lpstr>SUPPORT TO NAT’L HOME TRANSPORTATION REQUEST</vt:lpstr>
      <vt:lpstr>           OBSERVATIONS/THINKING POINTS</vt:lpstr>
      <vt:lpstr>              NEW APPROVED BY-LAW CHANGES                                            </vt:lpstr>
      <vt:lpstr>                          VFWOC ORANIZATIONAL ROLES                         </vt:lpstr>
      <vt:lpstr>  ROLE OF CHARITY MONEY? </vt:lpstr>
      <vt:lpstr> ROLE OF CHARITY MONEY CONT’D? </vt:lpstr>
      <vt:lpstr>        A POST IS A 501(C)19 CHARITY</vt:lpstr>
      <vt:lpstr>501(c)19  VS.  501(3)</vt:lpstr>
      <vt:lpstr> TRANSITION FROM GAMING (DEPT OF OHIO) TO CHARITY (VFWOC)  </vt:lpstr>
      <vt:lpstr>NEW FIELD AGENT CONTRACT POLICY</vt:lpstr>
      <vt:lpstr>WHY CAN’T I DONATE TO A 501(c)19</vt:lpstr>
      <vt:lpstr>    WHY DO I HAVE TO GIVE 25% OR 50% (IF NET PROFIT IS OVER $33,000) TO A CHARITY</vt:lpstr>
      <vt:lpstr>What the Law Prohibits Directly, You cannot do                                            Indirectly </vt:lpstr>
      <vt:lpstr>PowerPoint Presentation</vt:lpstr>
      <vt:lpstr>                CHECK WRITING FEEDBACK</vt:lpstr>
      <vt:lpstr> THINK BEFORE YOU EXPEND BE HONEST AND EXECUTE COMMON SENSE!</vt:lpstr>
      <vt:lpstr>    DEFINITION OF VFWOC SPONSORSHIPS</vt:lpstr>
      <vt:lpstr>          2024 HISTORICAL BOD SPONSORSHIPS</vt:lpstr>
      <vt:lpstr>   2024 HISTORICAL BOD SPONSORSHIPS                                         CONT’D</vt:lpstr>
      <vt:lpstr>2025 BOD APPROVED SPONSORSHIPS   </vt:lpstr>
      <vt:lpstr>APPROVED ANNUAL BOD SPONSORSHIPS </vt:lpstr>
      <vt:lpstr>     ED SPONSORSHIP BUDGET LINE (NEW)</vt:lpstr>
      <vt:lpstr>VFWOC WEBSITE WWW.VFWOHIOCHARITIES.COM </vt:lpstr>
      <vt:lpstr>                      2025 BUDGET SUMMARY</vt:lpstr>
      <vt:lpstr>      IMPORTANT UPDATES AND CHANGES</vt:lpstr>
      <vt:lpstr>IMPORTANT UPDATES AND CHANGES, CONT’D</vt:lpstr>
      <vt:lpstr>IMPORTANT UPDATES AND CHANGES, CONT’D</vt:lpstr>
      <vt:lpstr>SCENARIOS</vt:lpstr>
      <vt:lpstr>*VFWOC CHALLENGE*</vt:lpstr>
      <vt:lpstr>PowerPoint Presentation</vt:lpstr>
      <vt:lpstr>QUESTIONS/FEEDBACK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 Faulkner</dc:creator>
  <cp:lastModifiedBy>Dan Faulkner</cp:lastModifiedBy>
  <cp:revision>102</cp:revision>
  <cp:lastPrinted>2024-09-02T22:32:16Z</cp:lastPrinted>
  <dcterms:created xsi:type="dcterms:W3CDTF">2024-08-24T16:20:40Z</dcterms:created>
  <dcterms:modified xsi:type="dcterms:W3CDTF">2025-06-11T16:37:20Z</dcterms:modified>
</cp:coreProperties>
</file>